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sldIdLst>
    <p:sldId id="256" r:id="rId2"/>
    <p:sldId id="259" r:id="rId3"/>
    <p:sldId id="282" r:id="rId4"/>
    <p:sldId id="289" r:id="rId5"/>
    <p:sldId id="262" r:id="rId6"/>
    <p:sldId id="273" r:id="rId7"/>
    <p:sldId id="272" r:id="rId8"/>
    <p:sldId id="280" r:id="rId9"/>
    <p:sldId id="283" r:id="rId10"/>
    <p:sldId id="279" r:id="rId11"/>
    <p:sldId id="287" r:id="rId12"/>
    <p:sldId id="284" r:id="rId13"/>
    <p:sldId id="285" r:id="rId14"/>
    <p:sldId id="286" r:id="rId15"/>
    <p:sldId id="258" r:id="rId16"/>
    <p:sldId id="290" r:id="rId17"/>
    <p:sldId id="291" r:id="rId18"/>
    <p:sldId id="260" r:id="rId19"/>
    <p:sldId id="292" r:id="rId20"/>
    <p:sldId id="293" r:id="rId21"/>
    <p:sldId id="269" r:id="rId22"/>
    <p:sldId id="275" r:id="rId23"/>
    <p:sldId id="276" r:id="rId24"/>
    <p:sldId id="277" r:id="rId25"/>
    <p:sldId id="278" r:id="rId26"/>
    <p:sldId id="294" r:id="rId27"/>
    <p:sldId id="295" r:id="rId28"/>
    <p:sldId id="296" r:id="rId29"/>
    <p:sldId id="265" r:id="rId3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EE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84" autoAdjust="0"/>
    <p:restoredTop sz="96433" autoAdjust="0"/>
  </p:normalViewPr>
  <p:slideViewPr>
    <p:cSldViewPr snapToGrid="0" showGuides="1">
      <p:cViewPr varScale="1">
        <p:scale>
          <a:sx n="114" d="100"/>
          <a:sy n="114" d="100"/>
        </p:scale>
        <p:origin x="1008" y="34"/>
      </p:cViewPr>
      <p:guideLst/>
    </p:cSldViewPr>
  </p:slideViewPr>
  <p:outlineViewPr>
    <p:cViewPr>
      <p:scale>
        <a:sx n="33" d="100"/>
        <a:sy n="33" d="100"/>
      </p:scale>
      <p:origin x="0" y="-3978"/>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25DE2-B715-4EA4-8CF0-DA425EA806A7}" type="datetimeFigureOut">
              <a:rPr lang="en-GB" smtClean="0"/>
              <a:t>05/07/2022</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9BBE-B871-48D7-983C-C0B1D7156DCD}" type="slidenum">
              <a:rPr lang="en-GB" smtClean="0"/>
              <a:t>‹#›</a:t>
            </a:fld>
            <a:endParaRPr lang="en-GB"/>
          </a:p>
        </p:txBody>
      </p:sp>
    </p:spTree>
    <p:extLst>
      <p:ext uri="{BB962C8B-B14F-4D97-AF65-F5344CB8AC3E}">
        <p14:creationId xmlns:p14="http://schemas.microsoft.com/office/powerpoint/2010/main" val="143371931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a:t>
            </a:fld>
            <a:endParaRPr lang="en-GB" dirty="0"/>
          </a:p>
        </p:txBody>
      </p:sp>
    </p:spTree>
    <p:extLst>
      <p:ext uri="{BB962C8B-B14F-4D97-AF65-F5344CB8AC3E}">
        <p14:creationId xmlns:p14="http://schemas.microsoft.com/office/powerpoint/2010/main" val="317226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a:t>
            </a:fld>
            <a:endParaRPr lang="en-GB" dirty="0"/>
          </a:p>
        </p:txBody>
      </p:sp>
    </p:spTree>
    <p:extLst>
      <p:ext uri="{BB962C8B-B14F-4D97-AF65-F5344CB8AC3E}">
        <p14:creationId xmlns:p14="http://schemas.microsoft.com/office/powerpoint/2010/main" val="2171206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NAMO problem; NP-hard for simple case </a:t>
            </a:r>
            <a:endParaRPr lang="en-US" b="0" i="0" dirty="0">
              <a:solidFill>
                <a:srgbClr val="4D5156"/>
              </a:solidFill>
              <a:effectLst/>
              <a:latin typeface="arial" panose="020B0604020202020204" pitchFamily="34" charset="0"/>
            </a:endParaRPr>
          </a:p>
          <a:p>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computational complexity theory, NP-hardness is the defining property of a class of problems that are informally "at least as hard as the hardest problems in NP"</a:t>
            </a:r>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5</a:t>
            </a:fld>
            <a:endParaRPr lang="en-GB" dirty="0"/>
          </a:p>
        </p:txBody>
      </p:sp>
    </p:spTree>
    <p:extLst>
      <p:ext uri="{BB962C8B-B14F-4D97-AF65-F5344CB8AC3E}">
        <p14:creationId xmlns:p14="http://schemas.microsoft.com/office/powerpoint/2010/main" val="219438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6</a:t>
            </a:fld>
            <a:endParaRPr lang="en-GB" dirty="0"/>
          </a:p>
        </p:txBody>
      </p:sp>
    </p:spTree>
    <p:extLst>
      <p:ext uri="{BB962C8B-B14F-4D97-AF65-F5344CB8AC3E}">
        <p14:creationId xmlns:p14="http://schemas.microsoft.com/office/powerpoint/2010/main" val="3512659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i="0" dirty="0">
                <a:solidFill>
                  <a:srgbClr val="202124"/>
                </a:solidFill>
                <a:effectLst/>
                <a:latin typeface="arial" panose="020B0604020202020204" pitchFamily="34" charset="0"/>
              </a:rPr>
              <a:t>n algorithm intended to locate a local optima</a:t>
            </a:r>
            <a:r>
              <a:rPr lang="en-US" b="0" i="0" dirty="0">
                <a:solidFill>
                  <a:srgbClr val="202124"/>
                </a:solidFill>
                <a:effectLst/>
                <a:latin typeface="arial" panose="020B0604020202020204" pitchFamily="34" charset="0"/>
              </a:rPr>
              <a:t>. It is suited to traversing a given region of the search space and getting close to (or finding exactly) the extrema of the function in that region.</a:t>
            </a:r>
          </a:p>
          <a:p>
            <a:endParaRPr lang="en-US" b="0" i="0" dirty="0">
              <a:solidFill>
                <a:srgbClr val="202124"/>
              </a:solidFill>
              <a:effectLst/>
              <a:latin typeface="arial" panose="020B0604020202020204" pitchFamily="34" charset="0"/>
            </a:endParaRPr>
          </a:p>
          <a:p>
            <a:r>
              <a:rPr lang="en-US" b="1" i="0" dirty="0">
                <a:solidFill>
                  <a:srgbClr val="202124"/>
                </a:solidFill>
                <a:effectLst/>
                <a:latin typeface="arial" panose="020B0604020202020204" pitchFamily="34" charset="0"/>
              </a:rPr>
              <a:t>If a path exists, it finds it in finite time</a:t>
            </a:r>
            <a:r>
              <a:rPr lang="en-US" b="0" i="0" dirty="0">
                <a:solidFill>
                  <a:srgbClr val="202124"/>
                </a:solidFill>
                <a:effectLst/>
                <a:latin typeface="arial" panose="020B0604020202020204" pitchFamily="34" charset="0"/>
              </a:rPr>
              <a:t>. – If a path does not exist, it returns in finite time. Start. Goal.</a:t>
            </a:r>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15</a:t>
            </a:fld>
            <a:endParaRPr lang="en-GB" dirty="0"/>
          </a:p>
        </p:txBody>
      </p:sp>
    </p:spTree>
    <p:extLst>
      <p:ext uri="{BB962C8B-B14F-4D97-AF65-F5344CB8AC3E}">
        <p14:creationId xmlns:p14="http://schemas.microsoft.com/office/powerpoint/2010/main" val="4205109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17</a:t>
            </a:fld>
            <a:endParaRPr lang="en-GB" dirty="0"/>
          </a:p>
        </p:txBody>
      </p:sp>
    </p:spTree>
    <p:extLst>
      <p:ext uri="{BB962C8B-B14F-4D97-AF65-F5344CB8AC3E}">
        <p14:creationId xmlns:p14="http://schemas.microsoft.com/office/powerpoint/2010/main" val="2035993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18</a:t>
            </a:fld>
            <a:endParaRPr lang="en-GB" dirty="0"/>
          </a:p>
        </p:txBody>
      </p:sp>
    </p:spTree>
    <p:extLst>
      <p:ext uri="{BB962C8B-B14F-4D97-AF65-F5344CB8AC3E}">
        <p14:creationId xmlns:p14="http://schemas.microsoft.com/office/powerpoint/2010/main" val="3294599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29</a:t>
            </a:fld>
            <a:endParaRPr lang="en-GB" dirty="0"/>
          </a:p>
        </p:txBody>
      </p:sp>
    </p:spTree>
    <p:extLst>
      <p:ext uri="{BB962C8B-B14F-4D97-AF65-F5344CB8AC3E}">
        <p14:creationId xmlns:p14="http://schemas.microsoft.com/office/powerpoint/2010/main" val="365976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dirty="0"/>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8" name="Tekstvak 7"/>
          <p:cNvSpPr txBox="1"/>
          <p:nvPr userDrawn="1"/>
        </p:nvSpPr>
        <p:spPr>
          <a:xfrm>
            <a:off x="-1811243" y="610998"/>
            <a:ext cx="1729409" cy="1631216"/>
          </a:xfrm>
          <a:prstGeom prst="rect">
            <a:avLst/>
          </a:prstGeom>
          <a:solidFill>
            <a:schemeClr val="accent6"/>
          </a:solidFill>
        </p:spPr>
        <p:txBody>
          <a:bodyPr wrap="square" rtlCol="0">
            <a:spAutoFit/>
          </a:bodyPr>
          <a:lstStyle/>
          <a:p>
            <a:r>
              <a:rPr lang="en-US" sz="1000" baseline="0" dirty="0">
                <a:solidFill>
                  <a:schemeClr val="tx1"/>
                </a:solidFill>
              </a:rPr>
              <a:t>Add a background image by </a:t>
            </a:r>
          </a:p>
          <a:p>
            <a:endParaRPr lang="en-US" sz="1000" baseline="0" dirty="0">
              <a:solidFill>
                <a:schemeClr val="tx1"/>
              </a:solidFill>
            </a:endParaRPr>
          </a:p>
          <a:p>
            <a:pPr marL="85725" lvl="0" indent="-85725">
              <a:buFont typeface="Arial" panose="020B0604020202020204" pitchFamily="34" charset="0"/>
              <a:buChar char="•"/>
            </a:pPr>
            <a:r>
              <a:rPr lang="en-US" sz="1000" baseline="0" dirty="0">
                <a:solidFill>
                  <a:schemeClr val="tx1"/>
                </a:solidFill>
              </a:rPr>
              <a:t>Right-click -&gt; ‘Format background...',</a:t>
            </a:r>
          </a:p>
          <a:p>
            <a:pPr marL="171450" lvl="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Choose ‘Fill by image’ or ‘</a:t>
            </a:r>
            <a:r>
              <a:rPr lang="en-US" sz="1000" baseline="0" dirty="0" err="1">
                <a:solidFill>
                  <a:schemeClr val="tx1"/>
                </a:solidFill>
              </a:rPr>
              <a:t>Bitmappattern</a:t>
            </a:r>
            <a:r>
              <a:rPr lang="en-US" sz="1000" baseline="0" dirty="0">
                <a:solidFill>
                  <a:schemeClr val="tx1"/>
                </a:solidFill>
              </a:rPr>
              <a:t>’,</a:t>
            </a:r>
          </a:p>
          <a:p>
            <a:pPr marL="17145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Click the ‘File...’-button to browse for an image.</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164422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p:txBody>
      </p:sp>
      <p:sp>
        <p:nvSpPr>
          <p:cNvPr id="11" name="Tekstvak 10"/>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dirty="0"/>
              <a:t>Format the text by increasing or decreasing the list level.</a:t>
            </a:r>
          </a:p>
          <a:p>
            <a:endParaRPr lang="en-US" sz="1000" dirty="0"/>
          </a:p>
          <a:p>
            <a:r>
              <a:rPr lang="en-US" sz="1000" dirty="0"/>
              <a:t>Place the cursor in the text and use these </a:t>
            </a:r>
          </a:p>
          <a:p>
            <a:r>
              <a:rPr lang="en-US" sz="1000" dirty="0"/>
              <a:t>2 buttons (@ tab Start/Home - group </a:t>
            </a:r>
            <a:r>
              <a:rPr lang="en-US" sz="1000" dirty="0" err="1"/>
              <a:t>Alinea</a:t>
            </a:r>
            <a:r>
              <a:rPr lang="en-US" sz="1000" dirty="0"/>
              <a:t>/Paragraph)</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1 = </a:t>
            </a:r>
            <a:r>
              <a:rPr lang="en-US" sz="1800" dirty="0"/>
              <a:t>19.5pt</a:t>
            </a:r>
            <a:r>
              <a:rPr lang="en-US" sz="1800" baseline="0" dirty="0"/>
              <a:t> text</a:t>
            </a:r>
            <a:endParaRPr lang="en-US" sz="1800" dirty="0"/>
          </a:p>
          <a:p>
            <a:r>
              <a:rPr lang="en-US" sz="1000" dirty="0"/>
              <a:t>2 = </a:t>
            </a:r>
            <a:r>
              <a:rPr lang="en-US" sz="1650" dirty="0"/>
              <a:t>16.5pt</a:t>
            </a:r>
            <a:r>
              <a:rPr lang="en-US" sz="1650" baseline="0" dirty="0"/>
              <a:t> text</a:t>
            </a:r>
            <a:endParaRPr lang="en-US" sz="1650" dirty="0"/>
          </a:p>
          <a:p>
            <a:r>
              <a:rPr lang="en-US" sz="1000" dirty="0"/>
              <a:t>3 = </a:t>
            </a:r>
            <a:r>
              <a:rPr lang="en-US" sz="1650" dirty="0"/>
              <a:t>• text</a:t>
            </a:r>
          </a:p>
          <a:p>
            <a:r>
              <a:rPr lang="en-US" sz="1000" dirty="0"/>
              <a:t>4 =      </a:t>
            </a:r>
            <a:r>
              <a:rPr lang="en-US" sz="1650" dirty="0"/>
              <a:t>• text</a:t>
            </a:r>
          </a:p>
          <a:p>
            <a:r>
              <a:rPr lang="en-US" sz="1000" dirty="0"/>
              <a:t>5 =           </a:t>
            </a:r>
            <a:r>
              <a:rPr lang="en-US" sz="1650" dirty="0"/>
              <a:t>• text</a:t>
            </a:r>
            <a:endParaRPr lang="en-US" sz="1650" b="1" baseline="0" dirty="0"/>
          </a:p>
        </p:txBody>
      </p:sp>
      <p:pic>
        <p:nvPicPr>
          <p:cNvPr id="12" name="Afbeelding 11"/>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188727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dirty="0"/>
              <a:t>Click to insert image</a:t>
            </a:r>
          </a:p>
        </p:txBody>
      </p:sp>
      <p:sp>
        <p:nvSpPr>
          <p:cNvPr id="11" name="Tekstvak 10"/>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dirty="0"/>
              <a:t>Format the text by increasing or decreasing the list level.</a:t>
            </a:r>
          </a:p>
          <a:p>
            <a:endParaRPr lang="en-US" sz="1000" dirty="0"/>
          </a:p>
          <a:p>
            <a:r>
              <a:rPr lang="en-US" sz="1000" dirty="0"/>
              <a:t>Place the cursor in the text and use these </a:t>
            </a:r>
          </a:p>
          <a:p>
            <a:r>
              <a:rPr lang="en-US" sz="1000" dirty="0"/>
              <a:t>2 buttons (@ tab Start/Home - group </a:t>
            </a:r>
            <a:r>
              <a:rPr lang="en-US" sz="1000" dirty="0" err="1"/>
              <a:t>Alinea</a:t>
            </a:r>
            <a:r>
              <a:rPr lang="en-US" sz="1000" dirty="0"/>
              <a:t>/Paragraph)</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1 = </a:t>
            </a:r>
            <a:r>
              <a:rPr lang="en-US" sz="1800" dirty="0"/>
              <a:t>19.5pt</a:t>
            </a:r>
            <a:r>
              <a:rPr lang="en-US" sz="1800" baseline="0" dirty="0"/>
              <a:t> text</a:t>
            </a:r>
            <a:endParaRPr lang="en-US" sz="1800" dirty="0"/>
          </a:p>
          <a:p>
            <a:r>
              <a:rPr lang="en-US" sz="1000" dirty="0"/>
              <a:t>2 = </a:t>
            </a:r>
            <a:r>
              <a:rPr lang="en-US" sz="1650" dirty="0"/>
              <a:t>16.5pt</a:t>
            </a:r>
            <a:r>
              <a:rPr lang="en-US" sz="1650" baseline="0" dirty="0"/>
              <a:t> text</a:t>
            </a:r>
            <a:endParaRPr lang="en-US" sz="1650" dirty="0"/>
          </a:p>
          <a:p>
            <a:r>
              <a:rPr lang="en-US" sz="1000" dirty="0"/>
              <a:t>3 = </a:t>
            </a:r>
            <a:r>
              <a:rPr lang="en-US" sz="1650" dirty="0"/>
              <a:t>• text</a:t>
            </a:r>
          </a:p>
          <a:p>
            <a:r>
              <a:rPr lang="en-US" sz="1000" dirty="0"/>
              <a:t>4 =      </a:t>
            </a:r>
            <a:r>
              <a:rPr lang="en-US" sz="1650" dirty="0"/>
              <a:t>• text</a:t>
            </a:r>
          </a:p>
          <a:p>
            <a:r>
              <a:rPr lang="en-US" sz="1000" dirty="0"/>
              <a:t>5 =           </a:t>
            </a:r>
            <a:r>
              <a:rPr lang="en-US" sz="1650" dirty="0"/>
              <a:t>• text</a:t>
            </a:r>
            <a:endParaRPr lang="en-US" sz="1650" b="1" baseline="0" dirty="0"/>
          </a:p>
        </p:txBody>
      </p:sp>
      <p:pic>
        <p:nvPicPr>
          <p:cNvPr id="12" name="Afbeelding 11"/>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68122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dirty="0"/>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8" name="Tekstvak 7"/>
          <p:cNvSpPr txBox="1"/>
          <p:nvPr userDrawn="1"/>
        </p:nvSpPr>
        <p:spPr>
          <a:xfrm>
            <a:off x="-1811243" y="610998"/>
            <a:ext cx="1729409" cy="1631216"/>
          </a:xfrm>
          <a:prstGeom prst="rect">
            <a:avLst/>
          </a:prstGeom>
          <a:solidFill>
            <a:schemeClr val="accent6"/>
          </a:solidFill>
        </p:spPr>
        <p:txBody>
          <a:bodyPr wrap="square" rtlCol="0">
            <a:spAutoFit/>
          </a:bodyPr>
          <a:lstStyle/>
          <a:p>
            <a:r>
              <a:rPr lang="en-US" sz="1000" baseline="0" dirty="0">
                <a:solidFill>
                  <a:schemeClr val="tx1"/>
                </a:solidFill>
              </a:rPr>
              <a:t>Add a background image by </a:t>
            </a:r>
          </a:p>
          <a:p>
            <a:endParaRPr lang="en-US" sz="1000" baseline="0" dirty="0">
              <a:solidFill>
                <a:schemeClr val="tx1"/>
              </a:solidFill>
            </a:endParaRPr>
          </a:p>
          <a:p>
            <a:pPr marL="85725" lvl="0" indent="-85725">
              <a:buFont typeface="Arial" panose="020B0604020202020204" pitchFamily="34" charset="0"/>
              <a:buChar char="•"/>
            </a:pPr>
            <a:r>
              <a:rPr lang="en-US" sz="1000" baseline="0" dirty="0">
                <a:solidFill>
                  <a:schemeClr val="tx1"/>
                </a:solidFill>
              </a:rPr>
              <a:t>Right-click -&gt; ‘Format background...',</a:t>
            </a:r>
          </a:p>
          <a:p>
            <a:pPr marL="171450" lvl="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Choose ‘Fill by image’ or ‘</a:t>
            </a:r>
            <a:r>
              <a:rPr lang="en-US" sz="1000" baseline="0" dirty="0" err="1">
                <a:solidFill>
                  <a:schemeClr val="tx1"/>
                </a:solidFill>
              </a:rPr>
              <a:t>Bitmappattern</a:t>
            </a:r>
            <a:r>
              <a:rPr lang="en-US" sz="1000" baseline="0" dirty="0">
                <a:solidFill>
                  <a:schemeClr val="tx1"/>
                </a:solidFill>
              </a:rPr>
              <a:t>’,</a:t>
            </a:r>
          </a:p>
          <a:p>
            <a:pPr marL="17145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Click the ‘File...’-button to browse for an image.</a:t>
            </a:r>
          </a:p>
        </p:txBody>
      </p:sp>
    </p:spTree>
    <p:extLst>
      <p:ext uri="{BB962C8B-B14F-4D97-AF65-F5344CB8AC3E}">
        <p14:creationId xmlns:p14="http://schemas.microsoft.com/office/powerpoint/2010/main" val="77015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8" name="Tekstvak 7"/>
          <p:cNvSpPr txBox="1"/>
          <p:nvPr userDrawn="1"/>
        </p:nvSpPr>
        <p:spPr>
          <a:xfrm>
            <a:off x="-1811243" y="610998"/>
            <a:ext cx="1729409" cy="1631216"/>
          </a:xfrm>
          <a:prstGeom prst="rect">
            <a:avLst/>
          </a:prstGeom>
          <a:solidFill>
            <a:schemeClr val="accent6"/>
          </a:solidFill>
        </p:spPr>
        <p:txBody>
          <a:bodyPr wrap="square" rtlCol="0">
            <a:spAutoFit/>
          </a:bodyPr>
          <a:lstStyle/>
          <a:p>
            <a:r>
              <a:rPr lang="en-US" sz="1000" baseline="0" dirty="0">
                <a:solidFill>
                  <a:schemeClr val="tx1"/>
                </a:solidFill>
              </a:rPr>
              <a:t>Add a background image by </a:t>
            </a:r>
          </a:p>
          <a:p>
            <a:endParaRPr lang="en-US" sz="1000" baseline="0" dirty="0">
              <a:solidFill>
                <a:schemeClr val="tx1"/>
              </a:solidFill>
            </a:endParaRPr>
          </a:p>
          <a:p>
            <a:pPr marL="85725" lvl="0" indent="-85725">
              <a:buFont typeface="Arial" panose="020B0604020202020204" pitchFamily="34" charset="0"/>
              <a:buChar char="•"/>
            </a:pPr>
            <a:r>
              <a:rPr lang="en-US" sz="1000" baseline="0" dirty="0">
                <a:solidFill>
                  <a:schemeClr val="tx1"/>
                </a:solidFill>
              </a:rPr>
              <a:t>Right-click -&gt; ‘Format background...',</a:t>
            </a:r>
          </a:p>
          <a:p>
            <a:pPr marL="171450" lvl="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Choose ‘Fill by image’ or ‘</a:t>
            </a:r>
            <a:r>
              <a:rPr lang="en-US" sz="1000" baseline="0" dirty="0" err="1">
                <a:solidFill>
                  <a:schemeClr val="tx1"/>
                </a:solidFill>
              </a:rPr>
              <a:t>Bitmappattern</a:t>
            </a:r>
            <a:r>
              <a:rPr lang="en-US" sz="1000" baseline="0" dirty="0">
                <a:solidFill>
                  <a:schemeClr val="tx1"/>
                </a:solidFill>
              </a:rPr>
              <a:t>’,</a:t>
            </a:r>
          </a:p>
          <a:p>
            <a:pPr marL="17145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Click the ‘File...’-button to browse for an image.</a:t>
            </a:r>
          </a:p>
        </p:txBody>
      </p:sp>
    </p:spTree>
    <p:extLst>
      <p:ext uri="{BB962C8B-B14F-4D97-AF65-F5344CB8AC3E}">
        <p14:creationId xmlns:p14="http://schemas.microsoft.com/office/powerpoint/2010/main" val="269683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
        <p:nvSpPr>
          <p:cNvPr id="8" name="Tekstvak 7"/>
          <p:cNvSpPr txBox="1"/>
          <p:nvPr userDrawn="1"/>
        </p:nvSpPr>
        <p:spPr>
          <a:xfrm>
            <a:off x="-1811243" y="610998"/>
            <a:ext cx="1729409" cy="2708434"/>
          </a:xfrm>
          <a:prstGeom prst="rect">
            <a:avLst/>
          </a:prstGeom>
          <a:solidFill>
            <a:schemeClr val="accent6"/>
          </a:solidFill>
        </p:spPr>
        <p:txBody>
          <a:bodyPr wrap="square" rtlCol="0">
            <a:spAutoFit/>
          </a:bodyPr>
          <a:lstStyle/>
          <a:p>
            <a:r>
              <a:rPr lang="en-US" sz="1000" baseline="0" dirty="0">
                <a:solidFill>
                  <a:schemeClr val="tx1"/>
                </a:solidFill>
              </a:rPr>
              <a:t>For the placement of a photo/illustration with a white background, as shown on the right, please choose this slide-layout.</a:t>
            </a:r>
          </a:p>
          <a:p>
            <a:endParaRPr lang="en-US" sz="1000" baseline="0" dirty="0">
              <a:solidFill>
                <a:schemeClr val="tx1"/>
              </a:solidFill>
            </a:endParaRPr>
          </a:p>
          <a:p>
            <a:r>
              <a:rPr lang="en-US" sz="1000" baseline="0" dirty="0">
                <a:solidFill>
                  <a:schemeClr val="tx1"/>
                </a:solidFill>
              </a:rPr>
              <a:t>Add a background image by </a:t>
            </a:r>
          </a:p>
          <a:p>
            <a:endParaRPr lang="en-US" sz="1000" baseline="0" dirty="0">
              <a:solidFill>
                <a:schemeClr val="tx1"/>
              </a:solidFill>
            </a:endParaRPr>
          </a:p>
          <a:p>
            <a:pPr marL="85725" lvl="0" indent="-85725">
              <a:buFont typeface="Arial" panose="020B0604020202020204" pitchFamily="34" charset="0"/>
              <a:buChar char="•"/>
            </a:pPr>
            <a:r>
              <a:rPr lang="en-US" sz="1000" baseline="0" dirty="0">
                <a:solidFill>
                  <a:schemeClr val="tx1"/>
                </a:solidFill>
              </a:rPr>
              <a:t>Right-click -&gt; ‘Format background...',</a:t>
            </a:r>
          </a:p>
          <a:p>
            <a:pPr marL="171450" lvl="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Choose ‘Fill by image’ or ‘</a:t>
            </a:r>
            <a:r>
              <a:rPr lang="en-US" sz="1000" baseline="0" dirty="0" err="1">
                <a:solidFill>
                  <a:schemeClr val="tx1"/>
                </a:solidFill>
              </a:rPr>
              <a:t>Bitmappattern</a:t>
            </a:r>
            <a:r>
              <a:rPr lang="en-US" sz="1000" baseline="0" dirty="0">
                <a:solidFill>
                  <a:schemeClr val="tx1"/>
                </a:solidFill>
              </a:rPr>
              <a:t>’,</a:t>
            </a:r>
          </a:p>
          <a:p>
            <a:pPr marL="17145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Click the ‘File...’-button to browse for an image.</a:t>
            </a:r>
          </a:p>
          <a:p>
            <a:endParaRPr lang="en-US" sz="1000" dirty="0">
              <a:solidFill>
                <a:schemeClr val="tx1"/>
              </a:solidFill>
            </a:endParaRPr>
          </a:p>
        </p:txBody>
      </p:sp>
    </p:spTree>
    <p:extLst>
      <p:ext uri="{BB962C8B-B14F-4D97-AF65-F5344CB8AC3E}">
        <p14:creationId xmlns:p14="http://schemas.microsoft.com/office/powerpoint/2010/main" val="388186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9" name="Tekstvak 8"/>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dirty="0"/>
              <a:t>Format the text by increasing or decreasing the list level.</a:t>
            </a:r>
          </a:p>
          <a:p>
            <a:endParaRPr lang="en-US" sz="1000" dirty="0"/>
          </a:p>
          <a:p>
            <a:r>
              <a:rPr lang="en-US" sz="1000" dirty="0"/>
              <a:t>Place the cursor in the text and use these </a:t>
            </a:r>
          </a:p>
          <a:p>
            <a:r>
              <a:rPr lang="en-US" sz="1000" dirty="0"/>
              <a:t>2 buttons (@ tab Start/Home - group </a:t>
            </a:r>
            <a:r>
              <a:rPr lang="en-US" sz="1000" dirty="0" err="1"/>
              <a:t>Alinea</a:t>
            </a:r>
            <a:r>
              <a:rPr lang="en-US" sz="1000" dirty="0"/>
              <a:t>/Paragraph)</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1 = </a:t>
            </a:r>
            <a:r>
              <a:rPr lang="en-US" sz="1800" dirty="0"/>
              <a:t>19.5pt</a:t>
            </a:r>
            <a:r>
              <a:rPr lang="en-US" sz="1800" baseline="0" dirty="0"/>
              <a:t> text</a:t>
            </a:r>
            <a:endParaRPr lang="en-US" sz="1800" dirty="0"/>
          </a:p>
          <a:p>
            <a:r>
              <a:rPr lang="en-US" sz="1000" dirty="0"/>
              <a:t>2 = </a:t>
            </a:r>
            <a:r>
              <a:rPr lang="en-US" sz="1650" dirty="0"/>
              <a:t>16.5pt</a:t>
            </a:r>
            <a:r>
              <a:rPr lang="en-US" sz="1650" baseline="0" dirty="0"/>
              <a:t> text</a:t>
            </a:r>
            <a:endParaRPr lang="en-US" sz="1650" dirty="0"/>
          </a:p>
          <a:p>
            <a:r>
              <a:rPr lang="en-US" sz="1000" dirty="0"/>
              <a:t>3 = </a:t>
            </a:r>
            <a:r>
              <a:rPr lang="en-US" sz="1650" dirty="0"/>
              <a:t>• text</a:t>
            </a:r>
          </a:p>
          <a:p>
            <a:r>
              <a:rPr lang="en-US" sz="1000" dirty="0"/>
              <a:t>4 =      </a:t>
            </a:r>
            <a:r>
              <a:rPr lang="en-US" sz="1650" dirty="0"/>
              <a:t>• text</a:t>
            </a:r>
          </a:p>
          <a:p>
            <a:r>
              <a:rPr lang="en-US" sz="1000" dirty="0"/>
              <a:t>5 =           </a:t>
            </a:r>
            <a:r>
              <a:rPr lang="en-US" sz="1650" dirty="0"/>
              <a:t>• text</a:t>
            </a:r>
            <a:endParaRPr lang="en-US" sz="1650" b="1" baseline="0" dirty="0"/>
          </a:p>
        </p:txBody>
      </p:sp>
      <p:pic>
        <p:nvPicPr>
          <p:cNvPr id="10" name="Afbeelding 9"/>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253396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dirty="0"/>
              <a:t>Sample slide with table and text</a:t>
            </a:r>
            <a:endParaRPr lang="en-GB" dirty="0"/>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dirty="0"/>
              <a:t>Click to insert table</a:t>
            </a:r>
          </a:p>
        </p:txBody>
      </p:sp>
      <p:sp>
        <p:nvSpPr>
          <p:cNvPr id="11" name="Tekstvak 10"/>
          <p:cNvSpPr txBox="1"/>
          <p:nvPr userDrawn="1"/>
        </p:nvSpPr>
        <p:spPr>
          <a:xfrm>
            <a:off x="-1811243" y="610998"/>
            <a:ext cx="1729409" cy="400110"/>
          </a:xfrm>
          <a:prstGeom prst="rect">
            <a:avLst/>
          </a:prstGeom>
          <a:solidFill>
            <a:schemeClr val="accent6"/>
          </a:solidFill>
        </p:spPr>
        <p:txBody>
          <a:bodyPr wrap="square" rtlCol="0">
            <a:spAutoFit/>
          </a:bodyPr>
          <a:lstStyle/>
          <a:p>
            <a:r>
              <a:rPr lang="en-US" sz="1000" baseline="0" dirty="0">
                <a:solidFill>
                  <a:schemeClr val="tx1"/>
                </a:solidFill>
              </a:rPr>
              <a:t>Add a table by clicking the table icon</a:t>
            </a:r>
            <a:endParaRPr lang="en-US" sz="1000" dirty="0">
              <a:solidFill>
                <a:schemeClr val="tx1"/>
              </a:solidFill>
            </a:endParaRPr>
          </a:p>
        </p:txBody>
      </p:sp>
      <p:sp>
        <p:nvSpPr>
          <p:cNvPr id="12" name="Tekstvak 11"/>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dirty="0"/>
              <a:t>Format the text by increasing or decreasing the list level.</a:t>
            </a:r>
          </a:p>
          <a:p>
            <a:endParaRPr lang="en-US" sz="1000" dirty="0"/>
          </a:p>
          <a:p>
            <a:r>
              <a:rPr lang="en-US" sz="1000" dirty="0"/>
              <a:t>Place the cursor in the text and use these </a:t>
            </a:r>
          </a:p>
          <a:p>
            <a:r>
              <a:rPr lang="en-US" sz="1000" dirty="0"/>
              <a:t>2 buttons (@ tab Start/Home - group </a:t>
            </a:r>
            <a:r>
              <a:rPr lang="en-US" sz="1000" dirty="0" err="1"/>
              <a:t>Alinea</a:t>
            </a:r>
            <a:r>
              <a:rPr lang="en-US" sz="1000" dirty="0"/>
              <a:t>/Paragraph)</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1 = </a:t>
            </a:r>
            <a:r>
              <a:rPr lang="en-US" sz="1800" dirty="0"/>
              <a:t>19.5pt</a:t>
            </a:r>
            <a:r>
              <a:rPr lang="en-US" sz="1800" baseline="0" dirty="0"/>
              <a:t> text</a:t>
            </a:r>
            <a:endParaRPr lang="en-US" sz="1800" dirty="0"/>
          </a:p>
          <a:p>
            <a:r>
              <a:rPr lang="en-US" sz="1000" dirty="0"/>
              <a:t>2 = </a:t>
            </a:r>
            <a:r>
              <a:rPr lang="en-US" sz="1650" dirty="0"/>
              <a:t>16.5pt</a:t>
            </a:r>
            <a:r>
              <a:rPr lang="en-US" sz="1650" baseline="0" dirty="0"/>
              <a:t> text</a:t>
            </a:r>
            <a:endParaRPr lang="en-US" sz="1650" dirty="0"/>
          </a:p>
          <a:p>
            <a:r>
              <a:rPr lang="en-US" sz="1000" dirty="0"/>
              <a:t>3 = </a:t>
            </a:r>
            <a:r>
              <a:rPr lang="en-US" sz="1650" dirty="0"/>
              <a:t>• text</a:t>
            </a:r>
          </a:p>
          <a:p>
            <a:r>
              <a:rPr lang="en-US" sz="1000" dirty="0"/>
              <a:t>4 =      </a:t>
            </a:r>
            <a:r>
              <a:rPr lang="en-US" sz="1650" dirty="0"/>
              <a:t>• text</a:t>
            </a:r>
          </a:p>
          <a:p>
            <a:r>
              <a:rPr lang="en-US" sz="1000" dirty="0"/>
              <a:t>5 =           </a:t>
            </a:r>
            <a:r>
              <a:rPr lang="en-US" sz="1650" dirty="0"/>
              <a:t>• text</a:t>
            </a:r>
            <a:endParaRPr lang="en-US" sz="1650" b="1" baseline="0" dirty="0"/>
          </a:p>
        </p:txBody>
      </p:sp>
      <p:pic>
        <p:nvPicPr>
          <p:cNvPr id="13" name="Afbeelding 12"/>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23993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dirty="0"/>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dirty="0"/>
              <a:t>Click to insert chart</a:t>
            </a:r>
          </a:p>
        </p:txBody>
      </p:sp>
      <p:sp>
        <p:nvSpPr>
          <p:cNvPr id="8" name="Tekstvak 7"/>
          <p:cNvSpPr txBox="1"/>
          <p:nvPr userDrawn="1"/>
        </p:nvSpPr>
        <p:spPr>
          <a:xfrm>
            <a:off x="-1818863" y="1449198"/>
            <a:ext cx="1729409" cy="400110"/>
          </a:xfrm>
          <a:prstGeom prst="rect">
            <a:avLst/>
          </a:prstGeom>
          <a:solidFill>
            <a:schemeClr val="accent6"/>
          </a:solidFill>
        </p:spPr>
        <p:txBody>
          <a:bodyPr wrap="square" rtlCol="0">
            <a:spAutoFit/>
          </a:bodyPr>
          <a:lstStyle/>
          <a:p>
            <a:r>
              <a:rPr lang="en-US" sz="1000" baseline="0" dirty="0">
                <a:solidFill>
                  <a:schemeClr val="tx1"/>
                </a:solidFill>
              </a:rPr>
              <a:t>Add a chart by clicking the chart icon</a:t>
            </a:r>
            <a:endParaRPr lang="en-US" sz="1000" dirty="0">
              <a:solidFill>
                <a:schemeClr val="tx1"/>
              </a:solidFill>
            </a:endParaRPr>
          </a:p>
        </p:txBody>
      </p:sp>
    </p:spTree>
    <p:extLst>
      <p:ext uri="{BB962C8B-B14F-4D97-AF65-F5344CB8AC3E}">
        <p14:creationId xmlns:p14="http://schemas.microsoft.com/office/powerpoint/2010/main" val="420234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
        <p:nvSpPr>
          <p:cNvPr id="10" name="Tekstvak 9"/>
          <p:cNvSpPr txBox="1"/>
          <p:nvPr userDrawn="1"/>
        </p:nvSpPr>
        <p:spPr>
          <a:xfrm>
            <a:off x="-1811243" y="610998"/>
            <a:ext cx="1729409" cy="1631216"/>
          </a:xfrm>
          <a:prstGeom prst="rect">
            <a:avLst/>
          </a:prstGeom>
          <a:solidFill>
            <a:schemeClr val="accent6"/>
          </a:solidFill>
        </p:spPr>
        <p:txBody>
          <a:bodyPr wrap="square" rtlCol="0">
            <a:spAutoFit/>
          </a:bodyPr>
          <a:lstStyle/>
          <a:p>
            <a:r>
              <a:rPr lang="en-US" sz="1000" baseline="0" dirty="0">
                <a:solidFill>
                  <a:schemeClr val="tx1"/>
                </a:solidFill>
              </a:rPr>
              <a:t>Add a background image by </a:t>
            </a:r>
          </a:p>
          <a:p>
            <a:endParaRPr lang="en-US" sz="1000" baseline="0" dirty="0">
              <a:solidFill>
                <a:schemeClr val="tx1"/>
              </a:solidFill>
            </a:endParaRPr>
          </a:p>
          <a:p>
            <a:pPr marL="85725" lvl="0" indent="-85725">
              <a:buFont typeface="Arial" panose="020B0604020202020204" pitchFamily="34" charset="0"/>
              <a:buChar char="•"/>
            </a:pPr>
            <a:r>
              <a:rPr lang="en-US" sz="1000" baseline="0" dirty="0">
                <a:solidFill>
                  <a:schemeClr val="tx1"/>
                </a:solidFill>
              </a:rPr>
              <a:t>Right-click -&gt; ‘Format background...',</a:t>
            </a:r>
          </a:p>
          <a:p>
            <a:pPr marL="171450" lvl="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Choose ‘Fill by image’ or ‘</a:t>
            </a:r>
            <a:r>
              <a:rPr lang="en-US" sz="1000" baseline="0" dirty="0" err="1">
                <a:solidFill>
                  <a:schemeClr val="tx1"/>
                </a:solidFill>
              </a:rPr>
              <a:t>Bitmappattern</a:t>
            </a:r>
            <a:r>
              <a:rPr lang="en-US" sz="1000" baseline="0" dirty="0">
                <a:solidFill>
                  <a:schemeClr val="tx1"/>
                </a:solidFill>
              </a:rPr>
              <a:t>’,</a:t>
            </a:r>
          </a:p>
          <a:p>
            <a:pPr marL="17145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Click the ‘File...’-button to browse for an image.</a:t>
            </a:r>
          </a:p>
        </p:txBody>
      </p:sp>
    </p:spTree>
    <p:extLst>
      <p:ext uri="{BB962C8B-B14F-4D97-AF65-F5344CB8AC3E}">
        <p14:creationId xmlns:p14="http://schemas.microsoft.com/office/powerpoint/2010/main" val="293110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
        <p:nvSpPr>
          <p:cNvPr id="10" name="Tekstvak 9"/>
          <p:cNvSpPr txBox="1"/>
          <p:nvPr userDrawn="1"/>
        </p:nvSpPr>
        <p:spPr>
          <a:xfrm>
            <a:off x="-1811243" y="610998"/>
            <a:ext cx="1729409" cy="1631216"/>
          </a:xfrm>
          <a:prstGeom prst="rect">
            <a:avLst/>
          </a:prstGeom>
          <a:solidFill>
            <a:schemeClr val="accent6"/>
          </a:solidFill>
        </p:spPr>
        <p:txBody>
          <a:bodyPr wrap="square" rtlCol="0">
            <a:spAutoFit/>
          </a:bodyPr>
          <a:lstStyle/>
          <a:p>
            <a:r>
              <a:rPr lang="en-US" sz="1000" baseline="0" dirty="0">
                <a:solidFill>
                  <a:schemeClr val="tx1"/>
                </a:solidFill>
              </a:rPr>
              <a:t>Add a background image by </a:t>
            </a:r>
          </a:p>
          <a:p>
            <a:endParaRPr lang="en-US" sz="1000" baseline="0" dirty="0">
              <a:solidFill>
                <a:schemeClr val="tx1"/>
              </a:solidFill>
            </a:endParaRPr>
          </a:p>
          <a:p>
            <a:pPr marL="85725" lvl="0" indent="-85725">
              <a:buFont typeface="Arial" panose="020B0604020202020204" pitchFamily="34" charset="0"/>
              <a:buChar char="•"/>
            </a:pPr>
            <a:r>
              <a:rPr lang="en-US" sz="1000" baseline="0" dirty="0">
                <a:solidFill>
                  <a:schemeClr val="tx1"/>
                </a:solidFill>
              </a:rPr>
              <a:t>Right-click -&gt; ‘Format background...',</a:t>
            </a:r>
          </a:p>
          <a:p>
            <a:pPr marL="171450" lvl="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Choose ‘Fill by image’ or ‘</a:t>
            </a:r>
            <a:r>
              <a:rPr lang="en-US" sz="1000" baseline="0" dirty="0" err="1">
                <a:solidFill>
                  <a:schemeClr val="tx1"/>
                </a:solidFill>
              </a:rPr>
              <a:t>Bitmappattern</a:t>
            </a:r>
            <a:r>
              <a:rPr lang="en-US" sz="1000" baseline="0" dirty="0">
                <a:solidFill>
                  <a:schemeClr val="tx1"/>
                </a:solidFill>
              </a:rPr>
              <a:t>’,</a:t>
            </a:r>
          </a:p>
          <a:p>
            <a:pPr marL="171450" indent="-171450">
              <a:buFont typeface="Arial" panose="020B0604020202020204" pitchFamily="34" charset="0"/>
              <a:buChar char="•"/>
            </a:pPr>
            <a:endParaRPr lang="en-US" sz="1000" baseline="0" dirty="0">
              <a:solidFill>
                <a:schemeClr val="tx1"/>
              </a:solidFill>
            </a:endParaRPr>
          </a:p>
          <a:p>
            <a:pPr marL="85725" indent="-85725">
              <a:buFont typeface="Arial" panose="020B0604020202020204" pitchFamily="34" charset="0"/>
              <a:buChar char="•"/>
            </a:pPr>
            <a:r>
              <a:rPr lang="en-US" sz="1000" baseline="0" dirty="0">
                <a:solidFill>
                  <a:schemeClr val="tx1"/>
                </a:solidFill>
              </a:rPr>
              <a:t>Click the ‘File...’-button to browse for an image.</a:t>
            </a:r>
          </a:p>
        </p:txBody>
      </p:sp>
    </p:spTree>
    <p:extLst>
      <p:ext uri="{BB962C8B-B14F-4D97-AF65-F5344CB8AC3E}">
        <p14:creationId xmlns:p14="http://schemas.microsoft.com/office/powerpoint/2010/main" val="22374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7" name="Tekstvak 6"/>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dirty="0"/>
              <a:t>Format the text by increasing or decreasing the list level.</a:t>
            </a:r>
          </a:p>
          <a:p>
            <a:endParaRPr lang="en-US" sz="1000" dirty="0"/>
          </a:p>
          <a:p>
            <a:r>
              <a:rPr lang="en-US" sz="1000" dirty="0"/>
              <a:t>Place the cursor in the text and use these </a:t>
            </a:r>
          </a:p>
          <a:p>
            <a:r>
              <a:rPr lang="en-US" sz="1000" dirty="0"/>
              <a:t>2 buttons (@ tab Start/Home - group </a:t>
            </a:r>
            <a:r>
              <a:rPr lang="en-US" sz="1000" dirty="0" err="1"/>
              <a:t>Alinea</a:t>
            </a:r>
            <a:r>
              <a:rPr lang="en-US" sz="1000" dirty="0"/>
              <a:t>/Paragraph)</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1 = </a:t>
            </a:r>
            <a:r>
              <a:rPr lang="en-US" sz="1800" dirty="0"/>
              <a:t>19.5pt</a:t>
            </a:r>
            <a:r>
              <a:rPr lang="en-US" sz="1800" baseline="0" dirty="0"/>
              <a:t> text</a:t>
            </a:r>
            <a:endParaRPr lang="en-US" sz="1800" dirty="0"/>
          </a:p>
          <a:p>
            <a:r>
              <a:rPr lang="en-US" sz="1000" dirty="0"/>
              <a:t>2 = </a:t>
            </a:r>
            <a:r>
              <a:rPr lang="en-US" sz="1650" dirty="0"/>
              <a:t>16.5pt</a:t>
            </a:r>
            <a:r>
              <a:rPr lang="en-US" sz="1650" baseline="0" dirty="0"/>
              <a:t> text</a:t>
            </a:r>
            <a:endParaRPr lang="en-US" sz="1650" dirty="0"/>
          </a:p>
          <a:p>
            <a:r>
              <a:rPr lang="en-US" sz="1000" dirty="0"/>
              <a:t>3 = </a:t>
            </a:r>
            <a:r>
              <a:rPr lang="en-US" sz="1650" dirty="0"/>
              <a:t>• text</a:t>
            </a:r>
          </a:p>
          <a:p>
            <a:r>
              <a:rPr lang="en-US" sz="1000" dirty="0"/>
              <a:t>4 =      </a:t>
            </a:r>
            <a:r>
              <a:rPr lang="en-US" sz="1650" dirty="0"/>
              <a:t>• text</a:t>
            </a:r>
          </a:p>
          <a:p>
            <a:r>
              <a:rPr lang="en-US" sz="1000" dirty="0"/>
              <a:t>5 =           </a:t>
            </a:r>
            <a:r>
              <a:rPr lang="en-US" sz="1650" dirty="0"/>
              <a:t>• text</a:t>
            </a:r>
            <a:endParaRPr lang="en-US" sz="1650" b="1" baseline="0" dirty="0"/>
          </a:p>
        </p:txBody>
      </p:sp>
      <p:pic>
        <p:nvPicPr>
          <p:cNvPr id="8" name="Afbeelding 7"/>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4194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enter text</a:t>
            </a:r>
          </a:p>
        </p:txBody>
      </p:sp>
      <p:sp>
        <p:nvSpPr>
          <p:cNvPr id="12" name="Tekstvak 11"/>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dirty="0"/>
              <a:t>Format the text by increasing or decreasing the list level.</a:t>
            </a:r>
          </a:p>
          <a:p>
            <a:endParaRPr lang="en-US" sz="1000" dirty="0"/>
          </a:p>
          <a:p>
            <a:r>
              <a:rPr lang="en-US" sz="1000" dirty="0"/>
              <a:t>Place the cursor in the text and use these </a:t>
            </a:r>
          </a:p>
          <a:p>
            <a:r>
              <a:rPr lang="en-US" sz="1000" dirty="0"/>
              <a:t>2 buttons (@ tab Start/Home - group </a:t>
            </a:r>
            <a:r>
              <a:rPr lang="en-US" sz="1000" dirty="0" err="1"/>
              <a:t>Alinea</a:t>
            </a:r>
            <a:r>
              <a:rPr lang="en-US" sz="1000" dirty="0"/>
              <a:t>/Paragraph)</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1 = </a:t>
            </a:r>
            <a:r>
              <a:rPr lang="en-US" sz="1800" dirty="0"/>
              <a:t>19.5pt</a:t>
            </a:r>
            <a:r>
              <a:rPr lang="en-US" sz="1800" baseline="0" dirty="0"/>
              <a:t> text</a:t>
            </a:r>
            <a:endParaRPr lang="en-US" sz="1800" dirty="0"/>
          </a:p>
          <a:p>
            <a:r>
              <a:rPr lang="en-US" sz="1000" dirty="0"/>
              <a:t>2 = </a:t>
            </a:r>
            <a:r>
              <a:rPr lang="en-US" sz="1650" dirty="0"/>
              <a:t>16.5pt</a:t>
            </a:r>
            <a:r>
              <a:rPr lang="en-US" sz="1650" baseline="0" dirty="0"/>
              <a:t> text</a:t>
            </a:r>
            <a:endParaRPr lang="en-US" sz="1650" dirty="0"/>
          </a:p>
          <a:p>
            <a:r>
              <a:rPr lang="en-US" sz="1000" dirty="0"/>
              <a:t>3 = </a:t>
            </a:r>
            <a:r>
              <a:rPr lang="en-US" sz="1650" dirty="0"/>
              <a:t>• text</a:t>
            </a:r>
          </a:p>
          <a:p>
            <a:r>
              <a:rPr lang="en-US" sz="1000" dirty="0"/>
              <a:t>4 =      </a:t>
            </a:r>
            <a:r>
              <a:rPr lang="en-US" sz="1650" dirty="0"/>
              <a:t>• text</a:t>
            </a:r>
          </a:p>
          <a:p>
            <a:r>
              <a:rPr lang="en-US" sz="1000" dirty="0"/>
              <a:t>5 =           </a:t>
            </a:r>
            <a:r>
              <a:rPr lang="en-US" sz="1650" dirty="0"/>
              <a:t>• text</a:t>
            </a:r>
            <a:endParaRPr lang="en-US" sz="1650" b="1" baseline="0" dirty="0"/>
          </a:p>
        </p:txBody>
      </p:sp>
      <p:pic>
        <p:nvPicPr>
          <p:cNvPr id="13" name="Afbeelding 12"/>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168240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dirty="0"/>
              <a:t>Click to insert image</a:t>
            </a:r>
          </a:p>
        </p:txBody>
      </p:sp>
      <p:sp>
        <p:nvSpPr>
          <p:cNvPr id="11" name="Tekstvak 10"/>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dirty="0"/>
              <a:t>Format the text by increasing or decreasing the list level.</a:t>
            </a:r>
          </a:p>
          <a:p>
            <a:endParaRPr lang="en-US" sz="1000" dirty="0"/>
          </a:p>
          <a:p>
            <a:r>
              <a:rPr lang="en-US" sz="1000" dirty="0"/>
              <a:t>Place the cursor in the text and use these </a:t>
            </a:r>
          </a:p>
          <a:p>
            <a:r>
              <a:rPr lang="en-US" sz="1000" dirty="0"/>
              <a:t>2 buttons (@ tab Start/Home - group </a:t>
            </a:r>
            <a:r>
              <a:rPr lang="en-US" sz="1000" dirty="0" err="1"/>
              <a:t>Alinea</a:t>
            </a:r>
            <a:r>
              <a:rPr lang="en-US" sz="1000" dirty="0"/>
              <a:t>/Paragraph)</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1 = </a:t>
            </a:r>
            <a:r>
              <a:rPr lang="en-US" sz="1800" dirty="0"/>
              <a:t>19.5pt</a:t>
            </a:r>
            <a:r>
              <a:rPr lang="en-US" sz="1800" baseline="0" dirty="0"/>
              <a:t> text</a:t>
            </a:r>
            <a:endParaRPr lang="en-US" sz="1800" dirty="0"/>
          </a:p>
          <a:p>
            <a:r>
              <a:rPr lang="en-US" sz="1000" dirty="0"/>
              <a:t>2 = </a:t>
            </a:r>
            <a:r>
              <a:rPr lang="en-US" sz="1650" dirty="0"/>
              <a:t>16.5pt</a:t>
            </a:r>
            <a:r>
              <a:rPr lang="en-US" sz="1650" baseline="0" dirty="0"/>
              <a:t> text</a:t>
            </a:r>
            <a:endParaRPr lang="en-US" sz="1650" dirty="0"/>
          </a:p>
          <a:p>
            <a:r>
              <a:rPr lang="en-US" sz="1000" dirty="0"/>
              <a:t>3 = </a:t>
            </a:r>
            <a:r>
              <a:rPr lang="en-US" sz="1650" dirty="0"/>
              <a:t>• text</a:t>
            </a:r>
          </a:p>
          <a:p>
            <a:r>
              <a:rPr lang="en-US" sz="1000" dirty="0"/>
              <a:t>4 =      </a:t>
            </a:r>
            <a:r>
              <a:rPr lang="en-US" sz="1650" dirty="0"/>
              <a:t>• text</a:t>
            </a:r>
          </a:p>
          <a:p>
            <a:r>
              <a:rPr lang="en-US" sz="1000" dirty="0"/>
              <a:t>5 =           </a:t>
            </a:r>
            <a:r>
              <a:rPr lang="en-US" sz="1650" dirty="0"/>
              <a:t>• text</a:t>
            </a:r>
            <a:endParaRPr lang="en-US" sz="1650" b="1" baseline="0" dirty="0"/>
          </a:p>
        </p:txBody>
      </p:sp>
      <p:pic>
        <p:nvPicPr>
          <p:cNvPr id="12" name="Afbeelding 11"/>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9815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dirty="0"/>
              <a:t>Click to insert image</a:t>
            </a:r>
          </a:p>
        </p:txBody>
      </p:sp>
      <p:sp>
        <p:nvSpPr>
          <p:cNvPr id="11" name="Tekstvak 10"/>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dirty="0"/>
              <a:t>Format the text by increasing or decreasing the list level.</a:t>
            </a:r>
          </a:p>
          <a:p>
            <a:endParaRPr lang="en-US" sz="1000" dirty="0"/>
          </a:p>
          <a:p>
            <a:r>
              <a:rPr lang="en-US" sz="1000" dirty="0"/>
              <a:t>Place the cursor in the text and use these </a:t>
            </a:r>
          </a:p>
          <a:p>
            <a:r>
              <a:rPr lang="en-US" sz="1000" dirty="0"/>
              <a:t>2 buttons (@ tab Start/Home - group </a:t>
            </a:r>
            <a:r>
              <a:rPr lang="en-US" sz="1000" dirty="0" err="1"/>
              <a:t>Alinea</a:t>
            </a:r>
            <a:r>
              <a:rPr lang="en-US" sz="1000" dirty="0"/>
              <a:t>/Paragraph)</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1 = </a:t>
            </a:r>
            <a:r>
              <a:rPr lang="en-US" sz="1800" dirty="0"/>
              <a:t>19.5pt</a:t>
            </a:r>
            <a:r>
              <a:rPr lang="en-US" sz="1800" baseline="0" dirty="0"/>
              <a:t> text</a:t>
            </a:r>
            <a:endParaRPr lang="en-US" sz="1800" dirty="0"/>
          </a:p>
          <a:p>
            <a:r>
              <a:rPr lang="en-US" sz="1000" dirty="0"/>
              <a:t>2 = </a:t>
            </a:r>
            <a:r>
              <a:rPr lang="en-US" sz="1650" dirty="0"/>
              <a:t>16.5pt</a:t>
            </a:r>
            <a:r>
              <a:rPr lang="en-US" sz="1650" baseline="0" dirty="0"/>
              <a:t> text</a:t>
            </a:r>
            <a:endParaRPr lang="en-US" sz="1650" dirty="0"/>
          </a:p>
          <a:p>
            <a:r>
              <a:rPr lang="en-US" sz="1000" dirty="0"/>
              <a:t>3 = </a:t>
            </a:r>
            <a:r>
              <a:rPr lang="en-US" sz="1650" dirty="0"/>
              <a:t>• text</a:t>
            </a:r>
          </a:p>
          <a:p>
            <a:r>
              <a:rPr lang="en-US" sz="1000" dirty="0"/>
              <a:t>4 =      </a:t>
            </a:r>
            <a:r>
              <a:rPr lang="en-US" sz="1650" dirty="0"/>
              <a:t>• text</a:t>
            </a:r>
          </a:p>
          <a:p>
            <a:r>
              <a:rPr lang="en-US" sz="1000" dirty="0"/>
              <a:t>5 =           </a:t>
            </a:r>
            <a:r>
              <a:rPr lang="en-US" sz="1650" dirty="0"/>
              <a:t>• text</a:t>
            </a:r>
            <a:endParaRPr lang="en-US" sz="1650" b="1" baseline="0" dirty="0"/>
          </a:p>
        </p:txBody>
      </p:sp>
      <p:pic>
        <p:nvPicPr>
          <p:cNvPr id="12" name="Afbeelding 11"/>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327240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dirty="0"/>
              <a:t>This is an example of a 27 </a:t>
            </a:r>
            <a:r>
              <a:rPr lang="en-GB" dirty="0" err="1"/>
              <a:t>pt</a:t>
            </a:r>
            <a:r>
              <a:rPr lang="en-GB" dirty="0"/>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dirty="0"/>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dirty="0"/>
              <a:t>Click to insert Caption under image or movie</a:t>
            </a:r>
          </a:p>
        </p:txBody>
      </p:sp>
    </p:spTree>
    <p:extLst>
      <p:ext uri="{BB962C8B-B14F-4D97-AF65-F5344CB8AC3E}">
        <p14:creationId xmlns:p14="http://schemas.microsoft.com/office/powerpoint/2010/main" val="19384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 27pt headline on a slide with three images</a:t>
            </a:r>
            <a:endParaRPr lang="en-GB" dirty="0"/>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dirty="0"/>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dirty="0"/>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dirty="0"/>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dirty="0"/>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244920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4" name="rechthoekWIt"/>
          <p:cNvSpPr/>
          <p:nvPr userDrawn="1"/>
        </p:nvSpPr>
        <p:spPr>
          <a:xfrm>
            <a:off x="7039303" y="4568400"/>
            <a:ext cx="2104697"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TUeLogo">
            <a:extLst>
              <a:ext uri="{FF2B5EF4-FFF2-40B4-BE49-F238E27FC236}">
                <a16:creationId xmlns:a16="http://schemas.microsoft.com/office/drawing/2014/main" id="{554BE4C1-45D2-D447-A1C9-E152C6CC9215}"/>
              </a:ext>
            </a:extLst>
          </p:cNvPr>
          <p:cNvPicPr>
            <a:picLocks noChangeAspect="1"/>
          </p:cNvPicPr>
          <p:nvPr userDrawn="1"/>
        </p:nvPicPr>
        <p:blipFill>
          <a:blip r:embed="rId19">
            <a:extLst>
              <a:ext uri="{BEBA8EAE-BF5A-486C-A8C5-ECC9F3942E4B}">
                <a14:imgProps xmlns:a14="http://schemas.microsoft.com/office/drawing/2010/main">
                  <a14:imgLayer r:embed="rId20">
                    <a14:imgEffect>
                      <a14:saturation sat="200000"/>
                    </a14:imgEffect>
                  </a14:imgLayer>
                </a14:imgProps>
              </a:ext>
            </a:extLst>
          </a:blip>
          <a:stretch>
            <a:fillRect/>
          </a:stretch>
        </p:blipFill>
        <p:spPr>
          <a:xfrm>
            <a:off x="8373600" y="4693240"/>
            <a:ext cx="645854" cy="324000"/>
          </a:xfrm>
          <a:prstGeom prst="rect">
            <a:avLst/>
          </a:prstGeom>
          <a:solidFill>
            <a:schemeClr val="accent1"/>
          </a:solidFill>
        </p:spPr>
      </p:pic>
      <p:pic>
        <p:nvPicPr>
          <p:cNvPr id="9" name="DualBrandLogo">
            <a:extLst>
              <a:ext uri="{FF2B5EF4-FFF2-40B4-BE49-F238E27FC236}">
                <a16:creationId xmlns:a16="http://schemas.microsoft.com/office/drawing/2014/main" id="{22F19BCA-7489-634F-8A37-275716BA11DD}"/>
              </a:ext>
            </a:extLst>
          </p:cNvPr>
          <p:cNvPicPr>
            <a:picLocks noChangeAspect="1"/>
          </p:cNvPicPr>
          <p:nvPr userDrawn="1"/>
        </p:nvPicPr>
        <p:blipFill>
          <a:blip r:embed="rId21" cstate="print">
            <a:extLst>
              <a:ext uri="{28A0092B-C50C-407E-A947-70E740481C1C}">
                <a14:useLocalDpi xmlns:a14="http://schemas.microsoft.com/office/drawing/2010/main" val="0"/>
              </a:ext>
            </a:extLst>
          </a:blip>
          <a:srcRect/>
          <a:stretch/>
        </p:blipFill>
        <p:spPr>
          <a:xfrm>
            <a:off x="7802919" y="4572819"/>
            <a:ext cx="570681" cy="570681"/>
          </a:xfrm>
          <a:prstGeom prst="rect">
            <a:avLst/>
          </a:prstGeom>
        </p:spPr>
      </p:pic>
      <p:sp>
        <p:nvSpPr>
          <p:cNvPr id="6" name="Slide Number Placeholder 5"/>
          <p:cNvSpPr>
            <a:spLocks noGrp="1"/>
          </p:cNvSpPr>
          <p:nvPr>
            <p:ph type="sldNum" sz="quarter" idx="4"/>
          </p:nvPr>
        </p:nvSpPr>
        <p:spPr>
          <a:xfrm>
            <a:off x="2" y="4568400"/>
            <a:ext cx="1114424" cy="572286"/>
          </a:xfrm>
          <a:prstGeom prst="rect">
            <a:avLst/>
          </a:prstGeom>
          <a:solidFill>
            <a:schemeClr val="bg1"/>
          </a:solidFill>
        </p:spPr>
        <p:txBody>
          <a:bodyPr vert="horz" lIns="756000" tIns="0" rIns="0" bIns="0" rtlCol="0" anchor="ctr"/>
          <a:lstStyle>
            <a:lvl1pPr algn="l">
              <a:defRPr sz="1100" b="0">
                <a:solidFill>
                  <a:schemeClr val="tx1"/>
                </a:solidFill>
              </a:defRPr>
            </a:lvl1pPr>
          </a:lstStyle>
          <a:p>
            <a:fld id="{C194BDB0-F4EA-4DD6-8281-CCE2440D0CE0}" type="slidenum">
              <a:rPr lang="en-GB" smtClean="0"/>
              <a:pPr/>
              <a:t>‹#›</a:t>
            </a:fld>
            <a:endParaRPr lang="en-GB" dirty="0"/>
          </a:p>
        </p:txBody>
      </p:sp>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Footer Placeholder 4"/>
          <p:cNvSpPr>
            <a:spLocks noGrp="1"/>
          </p:cNvSpPr>
          <p:nvPr>
            <p:ph type="ftr" sz="quarter" idx="3"/>
          </p:nvPr>
        </p:nvSpPr>
        <p:spPr>
          <a:xfrm>
            <a:off x="1114427" y="4568400"/>
            <a:ext cx="6106180" cy="576000"/>
          </a:xfrm>
          <a:prstGeom prst="rect">
            <a:avLst/>
          </a:prstGeom>
          <a:solidFill>
            <a:schemeClr val="bg1"/>
          </a:solidFill>
        </p:spPr>
        <p:txBody>
          <a:bodyPr vert="horz" lIns="0" tIns="0" rIns="0" bIns="0" rtlCol="0" anchor="ctr"/>
          <a:lstStyle>
            <a:lvl1pPr algn="l">
              <a:defRPr sz="1100" b="0">
                <a:solidFill>
                  <a:schemeClr val="tx1"/>
                </a:solidFill>
              </a:defRPr>
            </a:lvl1pPr>
          </a:lstStyle>
          <a:p>
            <a:r>
              <a:rPr lang="en-GB" dirty="0"/>
              <a:t>Integration of Environment Manipulation within The Navigation Topology</a:t>
            </a:r>
          </a:p>
        </p:txBody>
      </p:sp>
      <p:sp>
        <p:nvSpPr>
          <p:cNvPr id="10" name="Tekstvak 9"/>
          <p:cNvSpPr txBox="1"/>
          <p:nvPr userDrawn="1"/>
        </p:nvSpPr>
        <p:spPr>
          <a:xfrm>
            <a:off x="6486525" y="5249673"/>
            <a:ext cx="2657476" cy="246221"/>
          </a:xfrm>
          <a:prstGeom prst="rect">
            <a:avLst/>
          </a:prstGeom>
          <a:solidFill>
            <a:schemeClr val="accent6"/>
          </a:solidFill>
        </p:spPr>
        <p:txBody>
          <a:bodyPr wrap="square" rtlCol="0">
            <a:spAutoFit/>
          </a:bodyPr>
          <a:lstStyle/>
          <a:p>
            <a:r>
              <a:rPr lang="en-US" sz="1000" baseline="0" dirty="0">
                <a:solidFill>
                  <a:schemeClr val="tx1"/>
                </a:solidFill>
              </a:rPr>
              <a:t>Dual branding: check </a:t>
            </a:r>
            <a:r>
              <a:rPr lang="en-US" sz="1000" baseline="0">
                <a:solidFill>
                  <a:schemeClr val="tx1"/>
                </a:solidFill>
              </a:rPr>
              <a:t>last slides </a:t>
            </a:r>
            <a:r>
              <a:rPr lang="en-US" sz="1000" baseline="0" dirty="0">
                <a:solidFill>
                  <a:schemeClr val="tx1"/>
                </a:solidFill>
              </a:rPr>
              <a:t>for instructions</a:t>
            </a:r>
          </a:p>
        </p:txBody>
      </p:sp>
    </p:spTree>
    <p:extLst>
      <p:ext uri="{BB962C8B-B14F-4D97-AF65-F5344CB8AC3E}">
        <p14:creationId xmlns:p14="http://schemas.microsoft.com/office/powerpoint/2010/main" val="242279190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61" r:id="rId3"/>
    <p:sldLayoutId id="2147483662" r:id="rId4"/>
    <p:sldLayoutId id="2147483664"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Titel 14"/>
          <p:cNvSpPr>
            <a:spLocks noGrp="1"/>
          </p:cNvSpPr>
          <p:nvPr>
            <p:ph type="ctrTitle"/>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16" name="Ondertitel 15"/>
          <p:cNvSpPr>
            <a:spLocks noGrp="1"/>
          </p:cNvSpPr>
          <p:nvPr>
            <p:ph type="subTitle" idx="1"/>
          </p:nvPr>
        </p:nvSpPr>
        <p:spPr/>
        <p:txBody>
          <a:bodyPr/>
          <a:lstStyle/>
          <a:p>
            <a:r>
              <a:rPr lang="en-GB" dirty="0">
                <a:latin typeface="Times New Roman" panose="02020603050405020304" pitchFamily="18" charset="0"/>
                <a:cs typeface="Times New Roman" panose="02020603050405020304" pitchFamily="18" charset="0"/>
              </a:rPr>
              <a:t>Bachelor End Project – 05/07/2022</a:t>
            </a:r>
          </a:p>
        </p:txBody>
      </p:sp>
      <p:sp>
        <p:nvSpPr>
          <p:cNvPr id="4" name="Tijdelijke aanduiding voor tekst 3"/>
          <p:cNvSpPr>
            <a:spLocks noGrp="1"/>
          </p:cNvSpPr>
          <p:nvPr>
            <p:ph type="body" sz="quarter" idx="13"/>
          </p:nvPr>
        </p:nvSpPr>
        <p:spPr>
          <a:xfrm>
            <a:off x="1" y="4015604"/>
            <a:ext cx="9143999" cy="576263"/>
          </a:xfrm>
        </p:spPr>
        <p:txBody>
          <a:bodyPr/>
          <a:lstStyle/>
          <a:p>
            <a:r>
              <a:rPr lang="en-GB" dirty="0">
                <a:latin typeface="Times New Roman" panose="02020603050405020304" pitchFamily="18" charset="0"/>
                <a:cs typeface="Times New Roman" panose="02020603050405020304" pitchFamily="18" charset="0"/>
              </a:rPr>
              <a:t>Ismail Elmasry, Bachelor Candidate </a:t>
            </a:r>
          </a:p>
        </p:txBody>
      </p:sp>
      <p:sp>
        <p:nvSpPr>
          <p:cNvPr id="5" name="Tijdelijke aanduiding voor tekst 4"/>
          <p:cNvSpPr>
            <a:spLocks noGrp="1"/>
          </p:cNvSpPr>
          <p:nvPr>
            <p:ph type="body" sz="quarter" idx="14"/>
          </p:nvPr>
        </p:nvSpPr>
        <p:spPr>
          <a:xfrm>
            <a:off x="0" y="4567237"/>
            <a:ext cx="7347267" cy="576263"/>
          </a:xfrm>
        </p:spPr>
        <p:txBody>
          <a:bodyPr/>
          <a:lstStyle/>
          <a:p>
            <a:r>
              <a:rPr lang="en-GB" dirty="0">
                <a:latin typeface="Times New Roman" panose="02020603050405020304" pitchFamily="18" charset="0"/>
                <a:cs typeface="Times New Roman" panose="02020603050405020304" pitchFamily="18" charset="0"/>
              </a:rPr>
              <a:t>Department of Mechanical Engineering, Control Systems Technology group,  </a:t>
            </a:r>
            <a:r>
              <a:rPr lang="en-GB" dirty="0" err="1">
                <a:latin typeface="Times New Roman" panose="02020603050405020304" pitchFamily="18" charset="0"/>
                <a:cs typeface="Times New Roman" panose="02020603050405020304" pitchFamily="18" charset="0"/>
              </a:rPr>
              <a:t>Tech-united@home</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032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27C1-C5D8-99CB-DC3A-573CA8FFCDD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Performance Measures </a:t>
            </a:r>
            <a:endParaRPr lang="en-NL"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A1CD6172-A810-3299-CB6E-A6592517F9F5}"/>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4" name="Slide Number Placeholder 3">
            <a:extLst>
              <a:ext uri="{FF2B5EF4-FFF2-40B4-BE49-F238E27FC236}">
                <a16:creationId xmlns:a16="http://schemas.microsoft.com/office/drawing/2014/main" id="{6178CA44-2076-4709-5C41-E40D3CDA4590}"/>
              </a:ext>
            </a:extLst>
          </p:cNvPr>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t>10</a:t>
            </a:fld>
            <a:endParaRPr lang="en-GB"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016DC65-8BB9-3282-5658-67F2CEB0F37B}"/>
              </a:ext>
            </a:extLst>
          </p:cNvPr>
          <p:cNvSpPr txBox="1"/>
          <p:nvPr/>
        </p:nvSpPr>
        <p:spPr>
          <a:xfrm>
            <a:off x="277090" y="1288472"/>
            <a:ext cx="8589819" cy="286232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1. Generates the path with the shortest distance.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2. Uses the least amount of work.</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3. Can adapt to different blocking locations along the path.</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4. Can adapt to different object dimensions and orientations blocking the path.</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5. Can differentiate between static and dynamic obstacles. </a:t>
            </a:r>
            <a:endParaRPr lang="en-NL"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016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1CD6172-A810-3299-CB6E-A6592517F9F5}"/>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4" name="Slide Number Placeholder 3">
            <a:extLst>
              <a:ext uri="{FF2B5EF4-FFF2-40B4-BE49-F238E27FC236}">
                <a16:creationId xmlns:a16="http://schemas.microsoft.com/office/drawing/2014/main" id="{6178CA44-2076-4709-5C41-E40D3CDA4590}"/>
              </a:ext>
            </a:extLst>
          </p:cNvPr>
          <p:cNvSpPr>
            <a:spLocks noGrp="1"/>
          </p:cNvSpPr>
          <p:nvPr>
            <p:ph type="sldNum" sz="quarter" idx="12"/>
          </p:nvPr>
        </p:nvSpPr>
        <p:spPr/>
        <p:txBody>
          <a:bodyPr/>
          <a:lstStyle/>
          <a:p>
            <a:fld id="{C194BDB0-F4EA-4DD6-8281-CCE2440D0CE0}" type="slidenum">
              <a:rPr lang="en-GB" smtClean="0"/>
              <a:t>11</a:t>
            </a:fld>
            <a:endParaRPr lang="en-GB" dirty="0"/>
          </a:p>
        </p:txBody>
      </p:sp>
      <p:sp>
        <p:nvSpPr>
          <p:cNvPr id="8" name="TextBox 7">
            <a:extLst>
              <a:ext uri="{FF2B5EF4-FFF2-40B4-BE49-F238E27FC236}">
                <a16:creationId xmlns:a16="http://schemas.microsoft.com/office/drawing/2014/main" id="{8016DC65-8BB9-3282-5658-67F2CEB0F37B}"/>
              </a:ext>
            </a:extLst>
          </p:cNvPr>
          <p:cNvSpPr txBox="1"/>
          <p:nvPr/>
        </p:nvSpPr>
        <p:spPr>
          <a:xfrm>
            <a:off x="557214" y="1810048"/>
            <a:ext cx="8229600" cy="830997"/>
          </a:xfrm>
          <a:prstGeom prst="rect">
            <a:avLst/>
          </a:prstGeom>
          <a:noFill/>
        </p:spPr>
        <p:txBody>
          <a:bodyPr wrap="square">
            <a:spAutoFit/>
          </a:bodyPr>
          <a:lstStyle/>
          <a:p>
            <a:pPr algn="ctr"/>
            <a:r>
              <a:rPr lang="en-US" sz="4800" b="1" i="1" dirty="0">
                <a:latin typeface="Times New Roman" panose="02020603050405020304" pitchFamily="18" charset="0"/>
                <a:cs typeface="Times New Roman" panose="02020603050405020304" pitchFamily="18" charset="0"/>
              </a:rPr>
              <a:t>Conceptualization</a:t>
            </a:r>
            <a:r>
              <a:rPr lang="en-US" sz="1800" b="1" i="1" dirty="0">
                <a:latin typeface="Times New Roman" panose="02020603050405020304" pitchFamily="18" charset="0"/>
                <a:cs typeface="Times New Roman" panose="02020603050405020304" pitchFamily="18" charset="0"/>
              </a:rPr>
              <a:t> </a:t>
            </a:r>
            <a:endParaRPr lang="en-NL" sz="1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9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27C1-C5D8-99CB-DC3A-573CA8FFCDDC}"/>
              </a:ext>
            </a:extLst>
          </p:cNvPr>
          <p:cNvSpPr>
            <a:spLocks noGrp="1"/>
          </p:cNvSpPr>
          <p:nvPr>
            <p:ph type="title"/>
          </p:nvPr>
        </p:nvSpPr>
        <p:spPr/>
        <p:txBody>
          <a:bodyPr/>
          <a:lstStyle/>
          <a:p>
            <a:r>
              <a:rPr lang="en-US" dirty="0"/>
              <a:t>Conceptualization -1-  Set Point Definition</a:t>
            </a:r>
            <a:endParaRPr lang="en-NL" dirty="0"/>
          </a:p>
        </p:txBody>
      </p:sp>
      <p:sp>
        <p:nvSpPr>
          <p:cNvPr id="3" name="Footer Placeholder 2">
            <a:extLst>
              <a:ext uri="{FF2B5EF4-FFF2-40B4-BE49-F238E27FC236}">
                <a16:creationId xmlns:a16="http://schemas.microsoft.com/office/drawing/2014/main" id="{A1CD6172-A810-3299-CB6E-A6592517F9F5}"/>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4" name="Slide Number Placeholder 3">
            <a:extLst>
              <a:ext uri="{FF2B5EF4-FFF2-40B4-BE49-F238E27FC236}">
                <a16:creationId xmlns:a16="http://schemas.microsoft.com/office/drawing/2014/main" id="{6178CA44-2076-4709-5C41-E40D3CDA4590}"/>
              </a:ext>
            </a:extLst>
          </p:cNvPr>
          <p:cNvSpPr>
            <a:spLocks noGrp="1"/>
          </p:cNvSpPr>
          <p:nvPr>
            <p:ph type="sldNum" sz="quarter" idx="12"/>
          </p:nvPr>
        </p:nvSpPr>
        <p:spPr/>
        <p:txBody>
          <a:bodyPr/>
          <a:lstStyle/>
          <a:p>
            <a:fld id="{C194BDB0-F4EA-4DD6-8281-CCE2440D0CE0}" type="slidenum">
              <a:rPr lang="en-GB" smtClean="0"/>
              <a:t>12</a:t>
            </a:fld>
            <a:endParaRPr lang="en-GB" dirty="0"/>
          </a:p>
        </p:txBody>
      </p:sp>
      <p:pic>
        <p:nvPicPr>
          <p:cNvPr id="6" name="Picture 5">
            <a:extLst>
              <a:ext uri="{FF2B5EF4-FFF2-40B4-BE49-F238E27FC236}">
                <a16:creationId xmlns:a16="http://schemas.microsoft.com/office/drawing/2014/main" id="{9C5D601B-1AFC-4F19-BEBC-370A8F153FB6}"/>
              </a:ext>
            </a:extLst>
          </p:cNvPr>
          <p:cNvPicPr>
            <a:picLocks noChangeAspect="1"/>
          </p:cNvPicPr>
          <p:nvPr/>
        </p:nvPicPr>
        <p:blipFill>
          <a:blip r:embed="rId2"/>
          <a:stretch>
            <a:fillRect/>
          </a:stretch>
        </p:blipFill>
        <p:spPr>
          <a:xfrm>
            <a:off x="950781" y="1100413"/>
            <a:ext cx="7172588" cy="3102203"/>
          </a:xfrm>
          <a:prstGeom prst="rect">
            <a:avLst/>
          </a:prstGeom>
        </p:spPr>
      </p:pic>
    </p:spTree>
    <p:extLst>
      <p:ext uri="{BB962C8B-B14F-4D97-AF65-F5344CB8AC3E}">
        <p14:creationId xmlns:p14="http://schemas.microsoft.com/office/powerpoint/2010/main" val="392420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27C1-C5D8-99CB-DC3A-573CA8FFCDDC}"/>
              </a:ext>
            </a:extLst>
          </p:cNvPr>
          <p:cNvSpPr>
            <a:spLocks noGrp="1"/>
          </p:cNvSpPr>
          <p:nvPr>
            <p:ph type="title"/>
          </p:nvPr>
        </p:nvSpPr>
        <p:spPr/>
        <p:txBody>
          <a:bodyPr/>
          <a:lstStyle/>
          <a:p>
            <a:r>
              <a:rPr lang="en-US" dirty="0"/>
              <a:t>Conceptualization -2-  Configuration Space Partitioning</a:t>
            </a:r>
            <a:endParaRPr lang="en-NL" dirty="0"/>
          </a:p>
        </p:txBody>
      </p:sp>
      <p:sp>
        <p:nvSpPr>
          <p:cNvPr id="3" name="Footer Placeholder 2">
            <a:extLst>
              <a:ext uri="{FF2B5EF4-FFF2-40B4-BE49-F238E27FC236}">
                <a16:creationId xmlns:a16="http://schemas.microsoft.com/office/drawing/2014/main" id="{A1CD6172-A810-3299-CB6E-A6592517F9F5}"/>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4" name="Slide Number Placeholder 3">
            <a:extLst>
              <a:ext uri="{FF2B5EF4-FFF2-40B4-BE49-F238E27FC236}">
                <a16:creationId xmlns:a16="http://schemas.microsoft.com/office/drawing/2014/main" id="{6178CA44-2076-4709-5C41-E40D3CDA4590}"/>
              </a:ext>
            </a:extLst>
          </p:cNvPr>
          <p:cNvSpPr>
            <a:spLocks noGrp="1"/>
          </p:cNvSpPr>
          <p:nvPr>
            <p:ph type="sldNum" sz="quarter" idx="12"/>
          </p:nvPr>
        </p:nvSpPr>
        <p:spPr/>
        <p:txBody>
          <a:bodyPr/>
          <a:lstStyle/>
          <a:p>
            <a:fld id="{C194BDB0-F4EA-4DD6-8281-CCE2440D0CE0}" type="slidenum">
              <a:rPr lang="en-GB" smtClean="0"/>
              <a:t>13</a:t>
            </a:fld>
            <a:endParaRPr lang="en-GB" dirty="0"/>
          </a:p>
        </p:txBody>
      </p:sp>
      <p:pic>
        <p:nvPicPr>
          <p:cNvPr id="7" name="Picture 6">
            <a:extLst>
              <a:ext uri="{FF2B5EF4-FFF2-40B4-BE49-F238E27FC236}">
                <a16:creationId xmlns:a16="http://schemas.microsoft.com/office/drawing/2014/main" id="{3F3C0B77-533F-F4DA-7294-9A6D8940073E}"/>
              </a:ext>
            </a:extLst>
          </p:cNvPr>
          <p:cNvPicPr>
            <a:picLocks noChangeAspect="1"/>
          </p:cNvPicPr>
          <p:nvPr/>
        </p:nvPicPr>
        <p:blipFill>
          <a:blip r:embed="rId2"/>
          <a:stretch>
            <a:fillRect/>
          </a:stretch>
        </p:blipFill>
        <p:spPr>
          <a:xfrm>
            <a:off x="1197717" y="1156384"/>
            <a:ext cx="6748566" cy="2971384"/>
          </a:xfrm>
          <a:prstGeom prst="rect">
            <a:avLst/>
          </a:prstGeom>
        </p:spPr>
      </p:pic>
    </p:spTree>
    <p:extLst>
      <p:ext uri="{BB962C8B-B14F-4D97-AF65-F5344CB8AC3E}">
        <p14:creationId xmlns:p14="http://schemas.microsoft.com/office/powerpoint/2010/main" val="177080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27C1-C5D8-99CB-DC3A-573CA8FFCDDC}"/>
              </a:ext>
            </a:extLst>
          </p:cNvPr>
          <p:cNvSpPr>
            <a:spLocks noGrp="1"/>
          </p:cNvSpPr>
          <p:nvPr>
            <p:ph type="title"/>
          </p:nvPr>
        </p:nvSpPr>
        <p:spPr/>
        <p:txBody>
          <a:bodyPr/>
          <a:lstStyle/>
          <a:p>
            <a:r>
              <a:rPr lang="en-US" dirty="0"/>
              <a:t>Conceptualization -3-  Global &amp; Local Map </a:t>
            </a:r>
            <a:r>
              <a:rPr lang="en-US" dirty="0" err="1"/>
              <a:t>Seperation</a:t>
            </a:r>
            <a:endParaRPr lang="en-NL" dirty="0"/>
          </a:p>
        </p:txBody>
      </p:sp>
      <p:sp>
        <p:nvSpPr>
          <p:cNvPr id="3" name="Footer Placeholder 2">
            <a:extLst>
              <a:ext uri="{FF2B5EF4-FFF2-40B4-BE49-F238E27FC236}">
                <a16:creationId xmlns:a16="http://schemas.microsoft.com/office/drawing/2014/main" id="{A1CD6172-A810-3299-CB6E-A6592517F9F5}"/>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4" name="Slide Number Placeholder 3">
            <a:extLst>
              <a:ext uri="{FF2B5EF4-FFF2-40B4-BE49-F238E27FC236}">
                <a16:creationId xmlns:a16="http://schemas.microsoft.com/office/drawing/2014/main" id="{6178CA44-2076-4709-5C41-E40D3CDA4590}"/>
              </a:ext>
            </a:extLst>
          </p:cNvPr>
          <p:cNvSpPr>
            <a:spLocks noGrp="1"/>
          </p:cNvSpPr>
          <p:nvPr>
            <p:ph type="sldNum" sz="quarter" idx="12"/>
          </p:nvPr>
        </p:nvSpPr>
        <p:spPr/>
        <p:txBody>
          <a:bodyPr/>
          <a:lstStyle/>
          <a:p>
            <a:fld id="{C194BDB0-F4EA-4DD6-8281-CCE2440D0CE0}" type="slidenum">
              <a:rPr lang="en-GB" smtClean="0"/>
              <a:t>14</a:t>
            </a:fld>
            <a:endParaRPr lang="en-GB" dirty="0"/>
          </a:p>
        </p:txBody>
      </p:sp>
      <p:pic>
        <p:nvPicPr>
          <p:cNvPr id="7" name="Picture 6">
            <a:extLst>
              <a:ext uri="{FF2B5EF4-FFF2-40B4-BE49-F238E27FC236}">
                <a16:creationId xmlns:a16="http://schemas.microsoft.com/office/drawing/2014/main" id="{C42E315D-239C-A370-918D-3AC9E92BF1C0}"/>
              </a:ext>
            </a:extLst>
          </p:cNvPr>
          <p:cNvPicPr>
            <a:picLocks noChangeAspect="1"/>
          </p:cNvPicPr>
          <p:nvPr/>
        </p:nvPicPr>
        <p:blipFill rotWithShape="1">
          <a:blip r:embed="rId2"/>
          <a:srcRect t="7890" b="7875"/>
          <a:stretch/>
        </p:blipFill>
        <p:spPr>
          <a:xfrm>
            <a:off x="155166" y="1258936"/>
            <a:ext cx="4253249" cy="3002346"/>
          </a:xfrm>
          <a:prstGeom prst="rect">
            <a:avLst/>
          </a:prstGeom>
        </p:spPr>
      </p:pic>
      <p:pic>
        <p:nvPicPr>
          <p:cNvPr id="8" name="Picture 7">
            <a:extLst>
              <a:ext uri="{FF2B5EF4-FFF2-40B4-BE49-F238E27FC236}">
                <a16:creationId xmlns:a16="http://schemas.microsoft.com/office/drawing/2014/main" id="{C0607E1F-59BB-A95D-FF03-3F26CE8667A7}"/>
              </a:ext>
            </a:extLst>
          </p:cNvPr>
          <p:cNvPicPr>
            <a:picLocks noChangeAspect="1"/>
          </p:cNvPicPr>
          <p:nvPr/>
        </p:nvPicPr>
        <p:blipFill>
          <a:blip r:embed="rId3"/>
          <a:stretch>
            <a:fillRect/>
          </a:stretch>
        </p:blipFill>
        <p:spPr>
          <a:xfrm>
            <a:off x="4572000" y="1258936"/>
            <a:ext cx="4398064" cy="3002345"/>
          </a:xfrm>
          <a:prstGeom prst="rect">
            <a:avLst/>
          </a:prstGeom>
        </p:spPr>
      </p:pic>
    </p:spTree>
    <p:extLst>
      <p:ext uri="{BB962C8B-B14F-4D97-AF65-F5344CB8AC3E}">
        <p14:creationId xmlns:p14="http://schemas.microsoft.com/office/powerpoint/2010/main" val="140450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a:xfrm>
            <a:off x="755650" y="755438"/>
            <a:ext cx="3595688" cy="732238"/>
          </a:xfrm>
        </p:spPr>
        <p:txBody>
          <a:bodyPr/>
          <a:lstStyle/>
          <a:p>
            <a:r>
              <a:rPr lang="en-US" dirty="0" err="1">
                <a:latin typeface="Times New Roman" panose="02020603050405020304" pitchFamily="18" charset="0"/>
                <a:cs typeface="Times New Roman" panose="02020603050405020304" pitchFamily="18" charset="0"/>
              </a:rPr>
              <a:t>Stilman</a:t>
            </a:r>
            <a:r>
              <a:rPr lang="en-US" dirty="0">
                <a:latin typeface="Times New Roman" panose="02020603050405020304" pitchFamily="18" charset="0"/>
                <a:cs typeface="Times New Roman" panose="02020603050405020304" pitchFamily="18" charset="0"/>
              </a:rPr>
              <a:t> et al. [2004] Approach:</a:t>
            </a:r>
            <a:endParaRPr lang="en-GB" dirty="0">
              <a:latin typeface="Times New Roman" panose="02020603050405020304" pitchFamily="18" charset="0"/>
              <a:cs typeface="Times New Roman" panose="02020603050405020304" pitchFamily="18" charset="0"/>
            </a:endParaRPr>
          </a:p>
        </p:txBody>
      </p:sp>
      <p:sp>
        <p:nvSpPr>
          <p:cNvPr id="15" name="Tijdelijke aanduiding voor inhoud 14"/>
          <p:cNvSpPr>
            <a:spLocks noGrp="1"/>
          </p:cNvSpPr>
          <p:nvPr>
            <p:ph sz="half" idx="1"/>
          </p:nvPr>
        </p:nvSpPr>
        <p:spPr/>
        <p:txBody>
          <a:bodyPr/>
          <a:lstStyle/>
          <a:p>
            <a:pPr marL="342900" lvl="2" indent="-342900">
              <a:buAutoNum type="arabicPeriod"/>
            </a:pPr>
            <a:r>
              <a:rPr lang="en-GB" dirty="0">
                <a:latin typeface="Times New Roman" panose="02020603050405020304" pitchFamily="18" charset="0"/>
                <a:cs typeface="Times New Roman" panose="02020603050405020304" pitchFamily="18" charset="0"/>
              </a:rPr>
              <a:t>Utilizes the concept of connecting disjoint configuration spaces. </a:t>
            </a:r>
          </a:p>
          <a:p>
            <a:pPr marL="342900" lvl="2" indent="-342900">
              <a:buAutoNum type="arabicPeriod"/>
            </a:pPr>
            <a:endParaRPr lang="en-GB" dirty="0">
              <a:latin typeface="Times New Roman" panose="02020603050405020304" pitchFamily="18" charset="0"/>
              <a:cs typeface="Times New Roman" panose="02020603050405020304" pitchFamily="18" charset="0"/>
            </a:endParaRPr>
          </a:p>
          <a:p>
            <a:pPr marL="342900" lvl="2" indent="-342900">
              <a:buAutoNum type="arabicPeriod"/>
            </a:pPr>
            <a:r>
              <a:rPr lang="en-GB" dirty="0">
                <a:latin typeface="Times New Roman" panose="02020603050405020304" pitchFamily="18" charset="0"/>
                <a:cs typeface="Times New Roman" panose="02020603050405020304" pitchFamily="18" charset="0"/>
              </a:rPr>
              <a:t>Applies grasping and pushing manipulations based on predefined setpoints.</a:t>
            </a:r>
          </a:p>
          <a:p>
            <a:pPr marL="0" lvl="2" indent="0">
              <a:buNone/>
            </a:pPr>
            <a:r>
              <a:rPr lang="en-GB" dirty="0">
                <a:latin typeface="Times New Roman" panose="02020603050405020304" pitchFamily="18" charset="0"/>
                <a:cs typeface="Times New Roman" panose="02020603050405020304" pitchFamily="18" charset="0"/>
              </a:rPr>
              <a:t> </a:t>
            </a:r>
          </a:p>
          <a:p>
            <a:pPr marL="342900" lvl="2" indent="-342900">
              <a:buAutoNum type="arabicPeriod"/>
            </a:pPr>
            <a:endParaRPr lang="en-GB" dirty="0">
              <a:latin typeface="Times New Roman" panose="02020603050405020304" pitchFamily="18" charset="0"/>
              <a:cs typeface="Times New Roman" panose="02020603050405020304" pitchFamily="18" charset="0"/>
            </a:endParaRPr>
          </a:p>
        </p:txBody>
      </p:sp>
      <p:sp>
        <p:nvSpPr>
          <p:cNvPr id="16" name="Tijdelijke aanduiding voor inhoud 15"/>
          <p:cNvSpPr>
            <a:spLocks noGrp="1"/>
          </p:cNvSpPr>
          <p:nvPr>
            <p:ph sz="half" idx="2"/>
          </p:nvPr>
        </p:nvSpPr>
        <p:spPr/>
        <p:txBody>
          <a:bodyPr/>
          <a:lstStyle/>
          <a:p>
            <a:pPr marL="0" lvl="2" indent="0">
              <a:buNone/>
            </a:pP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5" name="Tijdelijke aanduiding voor voettekst 4"/>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6" name="Tijdelijke aanduiding voor dianummer 5"/>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pPr/>
              <a:t>15</a:t>
            </a:fld>
            <a:endParaRPr lang="en-GB" dirty="0">
              <a:latin typeface="Times New Roman" panose="02020603050405020304" pitchFamily="18" charset="0"/>
              <a:cs typeface="Times New Roman" panose="02020603050405020304" pitchFamily="18" charset="0"/>
            </a:endParaRPr>
          </a:p>
        </p:txBody>
      </p:sp>
      <p:sp>
        <p:nvSpPr>
          <p:cNvPr id="17" name="Tijdelijke aanduiding voor tekst 16"/>
          <p:cNvSpPr>
            <a:spLocks noGrp="1"/>
          </p:cNvSpPr>
          <p:nvPr>
            <p:ph type="body" idx="13"/>
          </p:nvPr>
        </p:nvSpPr>
        <p:spPr>
          <a:xfrm>
            <a:off x="4714875" y="779768"/>
            <a:ext cx="3604419" cy="732238"/>
          </a:xfrm>
        </p:spPr>
        <p:txBody>
          <a:bodyPr/>
          <a:lstStyle/>
          <a:p>
            <a:r>
              <a:rPr lang="en-US" dirty="0">
                <a:latin typeface="Times New Roman" panose="02020603050405020304" pitchFamily="18" charset="0"/>
                <a:cs typeface="Times New Roman" panose="02020603050405020304" pitchFamily="18" charset="0"/>
              </a:rPr>
              <a:t>WU &amp; </a:t>
            </a:r>
            <a:r>
              <a:rPr lang="en-US" dirty="0" err="1">
                <a:latin typeface="Times New Roman" panose="02020603050405020304" pitchFamily="18" charset="0"/>
                <a:cs typeface="Times New Roman" panose="02020603050405020304" pitchFamily="18" charset="0"/>
              </a:rPr>
              <a:t>Levihn</a:t>
            </a:r>
            <a:r>
              <a:rPr lang="en-US" dirty="0">
                <a:latin typeface="Times New Roman" panose="02020603050405020304" pitchFamily="18" charset="0"/>
                <a:cs typeface="Times New Roman" panose="02020603050405020304" pitchFamily="18" charset="0"/>
              </a:rPr>
              <a:t> [2010] Approach:</a:t>
            </a:r>
          </a:p>
        </p:txBody>
      </p:sp>
      <p:pic>
        <p:nvPicPr>
          <p:cNvPr id="3" name="Picture 2">
            <a:extLst>
              <a:ext uri="{FF2B5EF4-FFF2-40B4-BE49-F238E27FC236}">
                <a16:creationId xmlns:a16="http://schemas.microsoft.com/office/drawing/2014/main" id="{9AE61236-1E9F-20D1-64F1-D5E71C1A3EC5}"/>
              </a:ext>
            </a:extLst>
          </p:cNvPr>
          <p:cNvPicPr>
            <a:picLocks noChangeAspect="1"/>
          </p:cNvPicPr>
          <p:nvPr/>
        </p:nvPicPr>
        <p:blipFill>
          <a:blip r:embed="rId3"/>
          <a:stretch>
            <a:fillRect/>
          </a:stretch>
        </p:blipFill>
        <p:spPr>
          <a:xfrm>
            <a:off x="-2" y="2856664"/>
            <a:ext cx="9144000" cy="1736066"/>
          </a:xfrm>
          <a:prstGeom prst="rect">
            <a:avLst/>
          </a:prstGeom>
        </p:spPr>
      </p:pic>
      <p:sp>
        <p:nvSpPr>
          <p:cNvPr id="10" name="Tijdelijke aanduiding voor inhoud 14">
            <a:extLst>
              <a:ext uri="{FF2B5EF4-FFF2-40B4-BE49-F238E27FC236}">
                <a16:creationId xmlns:a16="http://schemas.microsoft.com/office/drawing/2014/main" id="{3BEB3B24-D396-6969-6D73-BCB09148A672}"/>
              </a:ext>
            </a:extLst>
          </p:cNvPr>
          <p:cNvSpPr txBox="1">
            <a:spLocks/>
          </p:cNvSpPr>
          <p:nvPr/>
        </p:nvSpPr>
        <p:spPr>
          <a:xfrm>
            <a:off x="4789487" y="1300431"/>
            <a:ext cx="3598863" cy="293370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2" indent="-342900">
              <a:buFont typeface="Arial" panose="020B0604020202020204" pitchFamily="34" charset="0"/>
              <a:buAutoNum type="arabicPeriod"/>
            </a:pPr>
            <a:r>
              <a:rPr lang="en-GB" dirty="0">
                <a:latin typeface="Times New Roman" panose="02020603050405020304" pitchFamily="18" charset="0"/>
                <a:cs typeface="Times New Roman" panose="02020603050405020304" pitchFamily="18" charset="0"/>
              </a:rPr>
              <a:t>Utilizes the concept of Map separation to find objects blocking path.</a:t>
            </a:r>
          </a:p>
          <a:p>
            <a:pPr marL="342900" lvl="2" indent="-342900">
              <a:buFont typeface="Arial" panose="020B0604020202020204" pitchFamily="34" charset="0"/>
              <a:buAutoNum type="arabicPeriod"/>
            </a:pPr>
            <a:endParaRPr lang="en-GB" dirty="0">
              <a:latin typeface="Times New Roman" panose="02020603050405020304" pitchFamily="18" charset="0"/>
              <a:cs typeface="Times New Roman" panose="02020603050405020304" pitchFamily="18" charset="0"/>
            </a:endParaRPr>
          </a:p>
          <a:p>
            <a:pPr marL="342900" lvl="2" indent="-342900">
              <a:buFont typeface="Arial" panose="020B0604020202020204" pitchFamily="34" charset="0"/>
              <a:buAutoNum type="arabicPeriod"/>
            </a:pPr>
            <a:r>
              <a:rPr lang="en-GB" dirty="0">
                <a:latin typeface="Times New Roman" panose="02020603050405020304" pitchFamily="18" charset="0"/>
                <a:cs typeface="Times New Roman" panose="02020603050405020304" pitchFamily="18" charset="0"/>
              </a:rPr>
              <a:t>Applies manipulation by dividing navigation path into 3 sub edges. </a:t>
            </a:r>
          </a:p>
          <a:p>
            <a:pPr marL="0" lvl="2" indent="0">
              <a:buFont typeface="Arial" panose="020B0604020202020204" pitchFamily="34" charset="0"/>
              <a:buNone/>
            </a:pPr>
            <a:r>
              <a:rPr lang="en-GB" dirty="0">
                <a:latin typeface="Times New Roman" panose="02020603050405020304" pitchFamily="18" charset="0"/>
                <a:cs typeface="Times New Roman" panose="02020603050405020304" pitchFamily="18" charset="0"/>
              </a:rPr>
              <a:t> </a:t>
            </a:r>
          </a:p>
          <a:p>
            <a:pPr marL="342900" lvl="2" indent="-342900">
              <a:buFont typeface="Arial" panose="020B0604020202020204" pitchFamily="34" charset="0"/>
              <a:buAutoNum type="arabicPeriod"/>
            </a:pP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822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1CD6172-A810-3299-CB6E-A6592517F9F5}"/>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4" name="Slide Number Placeholder 3">
            <a:extLst>
              <a:ext uri="{FF2B5EF4-FFF2-40B4-BE49-F238E27FC236}">
                <a16:creationId xmlns:a16="http://schemas.microsoft.com/office/drawing/2014/main" id="{6178CA44-2076-4709-5C41-E40D3CDA4590}"/>
              </a:ext>
            </a:extLst>
          </p:cNvPr>
          <p:cNvSpPr>
            <a:spLocks noGrp="1"/>
          </p:cNvSpPr>
          <p:nvPr>
            <p:ph type="sldNum" sz="quarter" idx="12"/>
          </p:nvPr>
        </p:nvSpPr>
        <p:spPr/>
        <p:txBody>
          <a:bodyPr/>
          <a:lstStyle/>
          <a:p>
            <a:fld id="{C194BDB0-F4EA-4DD6-8281-CCE2440D0CE0}" type="slidenum">
              <a:rPr lang="en-GB" smtClean="0"/>
              <a:t>16</a:t>
            </a:fld>
            <a:endParaRPr lang="en-GB" dirty="0"/>
          </a:p>
        </p:txBody>
      </p:sp>
      <p:sp>
        <p:nvSpPr>
          <p:cNvPr id="8" name="TextBox 7">
            <a:extLst>
              <a:ext uri="{FF2B5EF4-FFF2-40B4-BE49-F238E27FC236}">
                <a16:creationId xmlns:a16="http://schemas.microsoft.com/office/drawing/2014/main" id="{8016DC65-8BB9-3282-5658-67F2CEB0F37B}"/>
              </a:ext>
            </a:extLst>
          </p:cNvPr>
          <p:cNvSpPr txBox="1"/>
          <p:nvPr/>
        </p:nvSpPr>
        <p:spPr>
          <a:xfrm>
            <a:off x="557214" y="1810048"/>
            <a:ext cx="8229600" cy="830997"/>
          </a:xfrm>
          <a:prstGeom prst="rect">
            <a:avLst/>
          </a:prstGeom>
          <a:noFill/>
        </p:spPr>
        <p:txBody>
          <a:bodyPr wrap="square">
            <a:spAutoFit/>
          </a:bodyPr>
          <a:lstStyle/>
          <a:p>
            <a:pPr algn="ctr"/>
            <a:r>
              <a:rPr lang="en-US" sz="4800" b="1" i="1" dirty="0">
                <a:latin typeface="Times New Roman" panose="02020603050405020304" pitchFamily="18" charset="0"/>
                <a:cs typeface="Times New Roman" panose="02020603050405020304" pitchFamily="18" charset="0"/>
              </a:rPr>
              <a:t>Implementation</a:t>
            </a:r>
            <a:r>
              <a:rPr lang="en-US" sz="1800" b="1" i="1" dirty="0">
                <a:latin typeface="Times New Roman" panose="02020603050405020304" pitchFamily="18" charset="0"/>
                <a:cs typeface="Times New Roman" panose="02020603050405020304" pitchFamily="18" charset="0"/>
              </a:rPr>
              <a:t> </a:t>
            </a:r>
            <a:endParaRPr lang="en-NL" sz="1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324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a:xfrm>
            <a:off x="230697" y="2205631"/>
            <a:ext cx="3600000" cy="732238"/>
          </a:xfrm>
        </p:spPr>
        <p:txBody>
          <a:bodyPr/>
          <a:lstStyle/>
          <a:p>
            <a:r>
              <a:rPr lang="en-US" b="1" dirty="0">
                <a:latin typeface="Times New Roman" panose="02020603050405020304" pitchFamily="18" charset="0"/>
                <a:cs typeface="Times New Roman" panose="02020603050405020304" pitchFamily="18" charset="0"/>
              </a:rPr>
              <a:t>Pseudocode Implementation:</a:t>
            </a:r>
            <a:endParaRPr lang="en-GB" b="1" dirty="0">
              <a:latin typeface="Times New Roman" panose="02020603050405020304" pitchFamily="18" charset="0"/>
              <a:cs typeface="Times New Roman" panose="02020603050405020304" pitchFamily="18" charset="0"/>
            </a:endParaRPr>
          </a:p>
        </p:txBody>
      </p:sp>
      <p:sp>
        <p:nvSpPr>
          <p:cNvPr id="5" name="Tijdelijke aanduiding voor voettekst 4"/>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6" name="Tijdelijke aanduiding voor dianummer 5"/>
          <p:cNvSpPr>
            <a:spLocks noGrp="1"/>
          </p:cNvSpPr>
          <p:nvPr>
            <p:ph type="sldNum" sz="quarter" idx="12"/>
          </p:nvPr>
        </p:nvSpPr>
        <p:spPr/>
        <p:txBody>
          <a:bodyPr/>
          <a:lstStyle/>
          <a:p>
            <a:fld id="{C194BDB0-F4EA-4DD6-8281-CCE2440D0CE0}" type="slidenum">
              <a:rPr lang="en-GB" smtClean="0"/>
              <a:pPr/>
              <a:t>17</a:t>
            </a:fld>
            <a:endParaRPr lang="en-GB" dirty="0"/>
          </a:p>
        </p:txBody>
      </p:sp>
      <p:pic>
        <p:nvPicPr>
          <p:cNvPr id="7" name="Picture 6">
            <a:extLst>
              <a:ext uri="{FF2B5EF4-FFF2-40B4-BE49-F238E27FC236}">
                <a16:creationId xmlns:a16="http://schemas.microsoft.com/office/drawing/2014/main" id="{BA72FF24-B725-61CA-0338-0984BA2BE7A1}"/>
              </a:ext>
            </a:extLst>
          </p:cNvPr>
          <p:cNvPicPr>
            <a:picLocks noChangeAspect="1"/>
          </p:cNvPicPr>
          <p:nvPr/>
        </p:nvPicPr>
        <p:blipFill>
          <a:blip r:embed="rId3"/>
          <a:stretch>
            <a:fillRect/>
          </a:stretch>
        </p:blipFill>
        <p:spPr>
          <a:xfrm>
            <a:off x="4294553" y="-58723"/>
            <a:ext cx="4887197" cy="4657867"/>
          </a:xfrm>
          <a:prstGeom prst="rect">
            <a:avLst/>
          </a:prstGeom>
        </p:spPr>
      </p:pic>
    </p:spTree>
    <p:extLst>
      <p:ext uri="{BB962C8B-B14F-4D97-AF65-F5344CB8AC3E}">
        <p14:creationId xmlns:p14="http://schemas.microsoft.com/office/powerpoint/2010/main" val="5153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a:xfrm>
            <a:off x="754513" y="79266"/>
            <a:ext cx="3600000" cy="732238"/>
          </a:xfrm>
        </p:spPr>
        <p:txBody>
          <a:bodyPr/>
          <a:lstStyle/>
          <a:p>
            <a:r>
              <a:rPr lang="en-US" b="1" dirty="0">
                <a:latin typeface="Times New Roman" panose="02020603050405020304" pitchFamily="18" charset="0"/>
                <a:cs typeface="Times New Roman" panose="02020603050405020304" pitchFamily="18" charset="0"/>
              </a:rPr>
              <a:t>Pseudocode Implementation:</a:t>
            </a:r>
            <a:endParaRPr lang="en-GB" b="1" dirty="0">
              <a:latin typeface="Times New Roman" panose="02020603050405020304" pitchFamily="18" charset="0"/>
              <a:cs typeface="Times New Roman" panose="02020603050405020304" pitchFamily="18" charset="0"/>
            </a:endParaRPr>
          </a:p>
        </p:txBody>
      </p:sp>
      <p:sp>
        <p:nvSpPr>
          <p:cNvPr id="15" name="Tijdelijke aanduiding voor inhoud 14"/>
          <p:cNvSpPr>
            <a:spLocks noGrp="1"/>
          </p:cNvSpPr>
          <p:nvPr>
            <p:ph sz="half" idx="1"/>
          </p:nvPr>
        </p:nvSpPr>
        <p:spPr>
          <a:xfrm>
            <a:off x="755650" y="469783"/>
            <a:ext cx="3598863" cy="3759318"/>
          </a:xfrm>
        </p:spPr>
        <p:txBody>
          <a:bodyPr/>
          <a:lstStyle/>
          <a:p>
            <a:pPr marL="0" lvl="2" indent="0">
              <a:buNone/>
            </a:pPr>
            <a:endParaRPr lang="en-GB" dirty="0">
              <a:latin typeface="Times New Roman" panose="02020603050405020304" pitchFamily="18" charset="0"/>
              <a:cs typeface="Times New Roman" panose="02020603050405020304" pitchFamily="18" charset="0"/>
            </a:endParaRPr>
          </a:p>
          <a:p>
            <a:pPr lvl="2"/>
            <a:r>
              <a:rPr lang="en-GB" dirty="0">
                <a:latin typeface="Times New Roman" panose="02020603050405020304" pitchFamily="18" charset="0"/>
                <a:cs typeface="Times New Roman" panose="02020603050405020304" pitchFamily="18" charset="0"/>
              </a:rPr>
              <a:t>Enumerate():</a:t>
            </a:r>
          </a:p>
          <a:p>
            <a:pPr lvl="4"/>
            <a:r>
              <a:rPr lang="en-GB" dirty="0">
                <a:latin typeface="Times New Roman" panose="02020603050405020304" pitchFamily="18" charset="0"/>
                <a:cs typeface="Times New Roman" panose="02020603050405020304" pitchFamily="18" charset="0"/>
              </a:rPr>
              <a:t>Where is the dynamic object?</a:t>
            </a:r>
          </a:p>
          <a:p>
            <a:pPr lvl="3"/>
            <a:endParaRPr lang="en-GB" dirty="0">
              <a:latin typeface="Times New Roman" panose="02020603050405020304" pitchFamily="18" charset="0"/>
              <a:cs typeface="Times New Roman" panose="02020603050405020304" pitchFamily="18" charset="0"/>
            </a:endParaRPr>
          </a:p>
          <a:p>
            <a:pPr lvl="2"/>
            <a:endParaRPr lang="en-GB" dirty="0">
              <a:latin typeface="Times New Roman" panose="02020603050405020304" pitchFamily="18" charset="0"/>
              <a:cs typeface="Times New Roman" panose="02020603050405020304" pitchFamily="18" charset="0"/>
            </a:endParaRPr>
          </a:p>
          <a:p>
            <a:pPr lvl="2"/>
            <a:endParaRPr lang="en-GB" dirty="0">
              <a:latin typeface="Times New Roman" panose="02020603050405020304" pitchFamily="18" charset="0"/>
              <a:cs typeface="Times New Roman" panose="02020603050405020304" pitchFamily="18" charset="0"/>
            </a:endParaRPr>
          </a:p>
          <a:p>
            <a:pPr lvl="2"/>
            <a:endParaRPr lang="en-GB" dirty="0">
              <a:latin typeface="Times New Roman" panose="02020603050405020304" pitchFamily="18" charset="0"/>
              <a:cs typeface="Times New Roman" panose="02020603050405020304" pitchFamily="18" charset="0"/>
            </a:endParaRPr>
          </a:p>
          <a:p>
            <a:pPr marL="0" lvl="2" indent="0">
              <a:buNone/>
            </a:pPr>
            <a:endParaRPr lang="en-GB" dirty="0">
              <a:latin typeface="Times New Roman" panose="02020603050405020304" pitchFamily="18" charset="0"/>
              <a:cs typeface="Times New Roman" panose="02020603050405020304" pitchFamily="18" charset="0"/>
            </a:endParaRPr>
          </a:p>
          <a:p>
            <a:pPr marL="0" lvl="2" indent="0">
              <a:buNone/>
            </a:pPr>
            <a:endParaRPr lang="en-GB" dirty="0">
              <a:latin typeface="Times New Roman" panose="02020603050405020304" pitchFamily="18" charset="0"/>
              <a:cs typeface="Times New Roman" panose="02020603050405020304" pitchFamily="18" charset="0"/>
            </a:endParaRPr>
          </a:p>
          <a:p>
            <a:pPr marL="0" lvl="2" indent="0">
              <a:buNone/>
            </a:pPr>
            <a:endParaRPr lang="en-GB" dirty="0">
              <a:latin typeface="Times New Roman" panose="02020603050405020304" pitchFamily="18" charset="0"/>
              <a:cs typeface="Times New Roman" panose="02020603050405020304" pitchFamily="18" charset="0"/>
            </a:endParaRPr>
          </a:p>
          <a:p>
            <a:pPr lvl="2"/>
            <a:r>
              <a:rPr lang="en-GB" dirty="0">
                <a:latin typeface="Times New Roman" panose="02020603050405020304" pitchFamily="18" charset="0"/>
                <a:cs typeface="Times New Roman" panose="02020603050405020304" pitchFamily="18" charset="0"/>
              </a:rPr>
              <a:t>PLAN_OBJECT():</a:t>
            </a:r>
          </a:p>
          <a:p>
            <a:pPr lvl="3"/>
            <a:r>
              <a:rPr lang="en-GB" dirty="0">
                <a:latin typeface="Times New Roman" panose="02020603050405020304" pitchFamily="18" charset="0"/>
                <a:cs typeface="Times New Roman" panose="02020603050405020304" pitchFamily="18" charset="0"/>
              </a:rPr>
              <a:t>Which object to manipulate?</a:t>
            </a:r>
          </a:p>
          <a:p>
            <a:pPr marL="0" lvl="2" indent="0">
              <a:buNone/>
            </a:pPr>
            <a:endParaRPr lang="en-GB" dirty="0">
              <a:latin typeface="Times New Roman" panose="02020603050405020304" pitchFamily="18" charset="0"/>
              <a:cs typeface="Times New Roman" panose="02020603050405020304" pitchFamily="18" charset="0"/>
            </a:endParaRPr>
          </a:p>
          <a:p>
            <a:pPr lvl="2"/>
            <a:r>
              <a:rPr lang="en-GB" dirty="0">
                <a:latin typeface="Times New Roman" panose="02020603050405020304" pitchFamily="18" charset="0"/>
                <a:cs typeface="Times New Roman" panose="02020603050405020304" pitchFamily="18" charset="0"/>
              </a:rPr>
              <a:t>MANIP_OBJECT():</a:t>
            </a:r>
          </a:p>
          <a:p>
            <a:pPr lvl="3"/>
            <a:r>
              <a:rPr lang="en-GB" dirty="0">
                <a:latin typeface="Times New Roman" panose="02020603050405020304" pitchFamily="18" charset="0"/>
                <a:cs typeface="Times New Roman" panose="02020603050405020304" pitchFamily="18" charset="0"/>
              </a:rPr>
              <a:t>How to manipulate and is it removed?</a:t>
            </a:r>
          </a:p>
          <a:p>
            <a:pPr marL="179025" lvl="3" indent="0">
              <a:buNone/>
            </a:pP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
        <p:nvSpPr>
          <p:cNvPr id="5" name="Tijdelijke aanduiding voor voettekst 4"/>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6" name="Tijdelijke aanduiding voor dianummer 5"/>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pPr/>
              <a:t>18</a:t>
            </a:fld>
            <a:endParaRPr lang="en-GB" dirty="0">
              <a:latin typeface="Times New Roman" panose="02020603050405020304" pitchFamily="18" charset="0"/>
              <a:cs typeface="Times New Roman" panose="02020603050405020304" pitchFamily="18" charset="0"/>
            </a:endParaRPr>
          </a:p>
        </p:txBody>
      </p:sp>
      <p:sp>
        <p:nvSpPr>
          <p:cNvPr id="3" name="Picture Placeholder 2">
            <a:extLst>
              <a:ext uri="{FF2B5EF4-FFF2-40B4-BE49-F238E27FC236}">
                <a16:creationId xmlns:a16="http://schemas.microsoft.com/office/drawing/2014/main" id="{95FAD908-D284-8292-9DAF-5BD67C08E770}"/>
              </a:ext>
            </a:extLst>
          </p:cNvPr>
          <p:cNvSpPr>
            <a:spLocks noGrp="1"/>
          </p:cNvSpPr>
          <p:nvPr>
            <p:ph type="pic" sz="quarter" idx="13"/>
          </p:nvPr>
        </p:nvSpPr>
        <p:spPr/>
      </p:sp>
      <p:pic>
        <p:nvPicPr>
          <p:cNvPr id="7" name="Picture 6">
            <a:extLst>
              <a:ext uri="{FF2B5EF4-FFF2-40B4-BE49-F238E27FC236}">
                <a16:creationId xmlns:a16="http://schemas.microsoft.com/office/drawing/2014/main" id="{BA72FF24-B725-61CA-0338-0984BA2BE7A1}"/>
              </a:ext>
            </a:extLst>
          </p:cNvPr>
          <p:cNvPicPr>
            <a:picLocks noChangeAspect="1"/>
          </p:cNvPicPr>
          <p:nvPr/>
        </p:nvPicPr>
        <p:blipFill>
          <a:blip r:embed="rId3"/>
          <a:stretch>
            <a:fillRect/>
          </a:stretch>
        </p:blipFill>
        <p:spPr>
          <a:xfrm>
            <a:off x="4627763" y="-581"/>
            <a:ext cx="4516237" cy="4567819"/>
          </a:xfrm>
          <a:prstGeom prst="rect">
            <a:avLst/>
          </a:prstGeom>
        </p:spPr>
      </p:pic>
      <p:pic>
        <p:nvPicPr>
          <p:cNvPr id="9" name="Picture 8">
            <a:extLst>
              <a:ext uri="{FF2B5EF4-FFF2-40B4-BE49-F238E27FC236}">
                <a16:creationId xmlns:a16="http://schemas.microsoft.com/office/drawing/2014/main" id="{510A32D9-1725-022A-991C-CA3A5F505E88}"/>
              </a:ext>
            </a:extLst>
          </p:cNvPr>
          <p:cNvPicPr>
            <a:picLocks noChangeAspect="1"/>
          </p:cNvPicPr>
          <p:nvPr/>
        </p:nvPicPr>
        <p:blipFill>
          <a:blip r:embed="rId4"/>
          <a:stretch>
            <a:fillRect/>
          </a:stretch>
        </p:blipFill>
        <p:spPr>
          <a:xfrm>
            <a:off x="1316268" y="1286576"/>
            <a:ext cx="2374519" cy="1614003"/>
          </a:xfrm>
          <a:prstGeom prst="rect">
            <a:avLst/>
          </a:prstGeom>
        </p:spPr>
      </p:pic>
    </p:spTree>
    <p:extLst>
      <p:ext uri="{BB962C8B-B14F-4D97-AF65-F5344CB8AC3E}">
        <p14:creationId xmlns:p14="http://schemas.microsoft.com/office/powerpoint/2010/main" val="206150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1CD6172-A810-3299-CB6E-A6592517F9F5}"/>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4" name="Slide Number Placeholder 3">
            <a:extLst>
              <a:ext uri="{FF2B5EF4-FFF2-40B4-BE49-F238E27FC236}">
                <a16:creationId xmlns:a16="http://schemas.microsoft.com/office/drawing/2014/main" id="{6178CA44-2076-4709-5C41-E40D3CDA4590}"/>
              </a:ext>
            </a:extLst>
          </p:cNvPr>
          <p:cNvSpPr>
            <a:spLocks noGrp="1"/>
          </p:cNvSpPr>
          <p:nvPr>
            <p:ph type="sldNum" sz="quarter" idx="12"/>
          </p:nvPr>
        </p:nvSpPr>
        <p:spPr/>
        <p:txBody>
          <a:bodyPr/>
          <a:lstStyle/>
          <a:p>
            <a:fld id="{C194BDB0-F4EA-4DD6-8281-CCE2440D0CE0}" type="slidenum">
              <a:rPr lang="en-GB" smtClean="0"/>
              <a:t>19</a:t>
            </a:fld>
            <a:endParaRPr lang="en-GB" dirty="0"/>
          </a:p>
        </p:txBody>
      </p:sp>
      <p:sp>
        <p:nvSpPr>
          <p:cNvPr id="8" name="TextBox 7">
            <a:extLst>
              <a:ext uri="{FF2B5EF4-FFF2-40B4-BE49-F238E27FC236}">
                <a16:creationId xmlns:a16="http://schemas.microsoft.com/office/drawing/2014/main" id="{8016DC65-8BB9-3282-5658-67F2CEB0F37B}"/>
              </a:ext>
            </a:extLst>
          </p:cNvPr>
          <p:cNvSpPr txBox="1"/>
          <p:nvPr/>
        </p:nvSpPr>
        <p:spPr>
          <a:xfrm>
            <a:off x="427185" y="1797465"/>
            <a:ext cx="8229600" cy="830997"/>
          </a:xfrm>
          <a:prstGeom prst="rect">
            <a:avLst/>
          </a:prstGeom>
          <a:noFill/>
        </p:spPr>
        <p:txBody>
          <a:bodyPr wrap="square">
            <a:spAutoFit/>
          </a:bodyPr>
          <a:lstStyle/>
          <a:p>
            <a:pPr algn="ctr"/>
            <a:r>
              <a:rPr lang="en-US" sz="4800" b="1" i="1" dirty="0">
                <a:latin typeface="Times New Roman" panose="02020603050405020304" pitchFamily="18" charset="0"/>
                <a:cs typeface="Times New Roman" panose="02020603050405020304" pitchFamily="18" charset="0"/>
              </a:rPr>
              <a:t>Experimental Setup &amp; Results</a:t>
            </a:r>
            <a:r>
              <a:rPr lang="en-US" sz="1800" b="1" i="1" dirty="0">
                <a:latin typeface="Times New Roman" panose="02020603050405020304" pitchFamily="18" charset="0"/>
                <a:cs typeface="Times New Roman" panose="02020603050405020304" pitchFamily="18" charset="0"/>
              </a:rPr>
              <a:t> </a:t>
            </a:r>
            <a:endParaRPr lang="en-NL" sz="1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081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310190"/>
            <a:ext cx="7556500" cy="539038"/>
          </a:xfrm>
        </p:spPr>
        <p:txBody>
          <a:bodyPr/>
          <a:lstStyle/>
          <a:p>
            <a:r>
              <a:rPr lang="en-GB" sz="4800" dirty="0">
                <a:latin typeface="Times New Roman" panose="02020603050405020304" pitchFamily="18" charset="0"/>
                <a:cs typeface="Times New Roman" panose="02020603050405020304" pitchFamily="18" charset="0"/>
              </a:rPr>
              <a:t>Outline:</a:t>
            </a:r>
            <a:br>
              <a:rPr lang="en-GB" sz="4800" dirty="0">
                <a:latin typeface="Times New Roman" panose="02020603050405020304" pitchFamily="18" charset="0"/>
                <a:cs typeface="Times New Roman" panose="02020603050405020304" pitchFamily="18" charset="0"/>
              </a:rPr>
            </a:br>
            <a:br>
              <a:rPr lang="en-GB" sz="4800" dirty="0">
                <a:latin typeface="Times New Roman" panose="02020603050405020304" pitchFamily="18" charset="0"/>
                <a:cs typeface="Times New Roman" panose="02020603050405020304" pitchFamily="18" charset="0"/>
              </a:rPr>
            </a:br>
            <a:endParaRPr lang="en-GB" sz="4800" dirty="0">
              <a:latin typeface="Times New Roman" panose="02020603050405020304" pitchFamily="18" charset="0"/>
              <a:cs typeface="Times New Roman" panose="02020603050405020304" pitchFamily="18" charset="0"/>
            </a:endParaRPr>
          </a:p>
        </p:txBody>
      </p:sp>
      <p:sp>
        <p:nvSpPr>
          <p:cNvPr id="3" name="Tijdelijke aanduiding voor inhoud 2"/>
          <p:cNvSpPr>
            <a:spLocks noGrp="1"/>
          </p:cNvSpPr>
          <p:nvPr>
            <p:ph idx="1"/>
          </p:nvPr>
        </p:nvSpPr>
        <p:spPr>
          <a:xfrm>
            <a:off x="758823" y="849228"/>
            <a:ext cx="7556501" cy="2922458"/>
          </a:xfrm>
        </p:spPr>
        <p:txBody>
          <a:bodyPr/>
          <a:lstStyle/>
          <a:p>
            <a:pPr marL="342900" indent="-342900">
              <a:buFontTx/>
              <a:buChar char="-"/>
            </a:pPr>
            <a:r>
              <a:rPr lang="en-GB" sz="2400" dirty="0">
                <a:latin typeface="Times New Roman" panose="02020603050405020304" pitchFamily="18" charset="0"/>
                <a:cs typeface="Times New Roman" panose="02020603050405020304" pitchFamily="18" charset="0"/>
              </a:rPr>
              <a:t>Current Navigation Stack Architecture</a:t>
            </a:r>
          </a:p>
          <a:p>
            <a:pPr marL="342900" indent="-342900">
              <a:buFontTx/>
              <a:buChar char="-"/>
            </a:pPr>
            <a:r>
              <a:rPr lang="en-GB" sz="2400" dirty="0">
                <a:latin typeface="Times New Roman" panose="02020603050405020304" pitchFamily="18" charset="0"/>
                <a:cs typeface="Times New Roman" panose="02020603050405020304" pitchFamily="18" charset="0"/>
              </a:rPr>
              <a:t>Problem Formulation</a:t>
            </a:r>
          </a:p>
          <a:p>
            <a:pPr marL="342900" indent="-342900">
              <a:buFontTx/>
              <a:buChar char="-"/>
            </a:pPr>
            <a:r>
              <a:rPr lang="en-GB" sz="2400" dirty="0">
                <a:latin typeface="Times New Roman" panose="02020603050405020304" pitchFamily="18" charset="0"/>
                <a:cs typeface="Times New Roman" panose="02020603050405020304" pitchFamily="18" charset="0"/>
              </a:rPr>
              <a:t>Assumptions and Simplification  </a:t>
            </a:r>
          </a:p>
          <a:p>
            <a:pPr marL="342900" indent="-342900">
              <a:buFontTx/>
              <a:buChar char="-"/>
            </a:pPr>
            <a:r>
              <a:rPr lang="en-GB" sz="2400" dirty="0">
                <a:latin typeface="Times New Roman" panose="02020603050405020304" pitchFamily="18" charset="0"/>
                <a:cs typeface="Times New Roman" panose="02020603050405020304" pitchFamily="18" charset="0"/>
              </a:rPr>
              <a:t>Performance Measures </a:t>
            </a:r>
          </a:p>
          <a:p>
            <a:pPr marL="342900" indent="-342900">
              <a:buFontTx/>
              <a:buChar char="-"/>
            </a:pPr>
            <a:r>
              <a:rPr lang="en-GB" sz="2400" dirty="0">
                <a:latin typeface="Times New Roman" panose="02020603050405020304" pitchFamily="18" charset="0"/>
                <a:cs typeface="Times New Roman" panose="02020603050405020304" pitchFamily="18" charset="0"/>
              </a:rPr>
              <a:t>Conceptualization </a:t>
            </a:r>
          </a:p>
          <a:p>
            <a:pPr marL="342900" indent="-342900">
              <a:buFontTx/>
              <a:buChar char="-"/>
            </a:pPr>
            <a:r>
              <a:rPr lang="en-GB" sz="2400" dirty="0">
                <a:latin typeface="Times New Roman" panose="02020603050405020304" pitchFamily="18" charset="0"/>
                <a:cs typeface="Times New Roman" panose="02020603050405020304" pitchFamily="18" charset="0"/>
              </a:rPr>
              <a:t>Implementation </a:t>
            </a:r>
          </a:p>
          <a:p>
            <a:pPr marL="342900" indent="-342900">
              <a:buFontTx/>
              <a:buChar char="-"/>
            </a:pPr>
            <a:r>
              <a:rPr lang="en-GB" sz="2400" dirty="0">
                <a:latin typeface="Times New Roman" panose="02020603050405020304" pitchFamily="18" charset="0"/>
                <a:cs typeface="Times New Roman" panose="02020603050405020304" pitchFamily="18" charset="0"/>
              </a:rPr>
              <a:t>Experimental setup &amp; Results</a:t>
            </a:r>
          </a:p>
          <a:p>
            <a:pPr marL="342900" indent="-342900">
              <a:buFontTx/>
              <a:buChar char="-"/>
            </a:pPr>
            <a:r>
              <a:rPr lang="en-GB" sz="2400" dirty="0">
                <a:latin typeface="Times New Roman" panose="02020603050405020304" pitchFamily="18" charset="0"/>
                <a:cs typeface="Times New Roman" panose="02020603050405020304" pitchFamily="18" charset="0"/>
              </a:rPr>
              <a:t>Future work</a:t>
            </a:r>
          </a:p>
          <a:p>
            <a:pPr marL="342900" indent="-342900">
              <a:buFontTx/>
              <a:buChar char="-"/>
            </a:pPr>
            <a:r>
              <a:rPr lang="en-GB" sz="2400" dirty="0">
                <a:latin typeface="Times New Roman" panose="02020603050405020304" pitchFamily="18" charset="0"/>
                <a:cs typeface="Times New Roman" panose="02020603050405020304" pitchFamily="18" charset="0"/>
              </a:rPr>
              <a:t>Conclusion  </a:t>
            </a:r>
          </a:p>
          <a:p>
            <a:endParaRPr lang="en-GB" sz="2800" dirty="0">
              <a:latin typeface="Times New Roman" panose="02020603050405020304" pitchFamily="18" charset="0"/>
              <a:cs typeface="Times New Roman" panose="02020603050405020304" pitchFamily="18" charset="0"/>
            </a:endParaRPr>
          </a:p>
        </p:txBody>
      </p:sp>
      <p:sp>
        <p:nvSpPr>
          <p:cNvPr id="4" name="Tijdelijke aanduiding voor voettekst 3"/>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a:t>
            </a:fld>
            <a:endParaRPr lang="en-GB" dirty="0"/>
          </a:p>
        </p:txBody>
      </p:sp>
    </p:spTree>
    <p:extLst>
      <p:ext uri="{BB962C8B-B14F-4D97-AF65-F5344CB8AC3E}">
        <p14:creationId xmlns:p14="http://schemas.microsoft.com/office/powerpoint/2010/main" val="201116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5E51-7457-453F-1F74-B58527CBD17E}"/>
              </a:ext>
            </a:extLst>
          </p:cNvPr>
          <p:cNvSpPr>
            <a:spLocks noGrp="1"/>
          </p:cNvSpPr>
          <p:nvPr>
            <p:ph type="title"/>
          </p:nvPr>
        </p:nvSpPr>
        <p:spPr>
          <a:xfrm>
            <a:off x="746242" y="334153"/>
            <a:ext cx="7556500" cy="539038"/>
          </a:xfrm>
        </p:spPr>
        <p:txBody>
          <a:bodyPr/>
          <a:lstStyle/>
          <a:p>
            <a:r>
              <a:rPr lang="en-US" dirty="0">
                <a:latin typeface="Times New Roman" panose="02020603050405020304" pitchFamily="18" charset="0"/>
                <a:cs typeface="Times New Roman" panose="02020603050405020304" pitchFamily="18" charset="0"/>
              </a:rPr>
              <a:t>Experimental Setup:</a:t>
            </a:r>
            <a:endParaRPr lang="en-NL"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B0BD1D0-36CD-56D6-1FF2-14B919BD1079}"/>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4" name="Slide Number Placeholder 3">
            <a:extLst>
              <a:ext uri="{FF2B5EF4-FFF2-40B4-BE49-F238E27FC236}">
                <a16:creationId xmlns:a16="http://schemas.microsoft.com/office/drawing/2014/main" id="{D05F4F6E-60A3-7AA1-504A-DE45F7FCFC07}"/>
              </a:ext>
            </a:extLst>
          </p:cNvPr>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t>20</a:t>
            </a:fld>
            <a:endParaRPr lang="en-GB"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F9E0F02-5F4A-27FD-A9DB-A145B4B855E1}"/>
                  </a:ext>
                </a:extLst>
              </p:cNvPr>
              <p:cNvSpPr>
                <a:spLocks noGrp="1"/>
              </p:cNvSpPr>
              <p:nvPr>
                <p:ph sz="quarter" idx="13"/>
              </p:nvPr>
            </p:nvSpPr>
            <p:spPr>
              <a:xfrm>
                <a:off x="177771" y="941082"/>
                <a:ext cx="7905022" cy="2977200"/>
              </a:xfrm>
            </p:spPr>
            <p:txBody>
              <a:bodyPr/>
              <a:lstStyle/>
              <a:p>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grid map generated from PNG</a:t>
                </a:r>
              </a:p>
              <a:p>
                <a:pPr marL="342900" indent="-342900">
                  <a:buFontTx/>
                  <a:buChar char="-"/>
                </a:pPr>
                <a:r>
                  <a:rPr lang="en-US" sz="1800" dirty="0">
                    <a:latin typeface="Times New Roman" panose="02020603050405020304" pitchFamily="18" charset="0"/>
                    <a:cs typeface="Times New Roman" panose="02020603050405020304" pitchFamily="18" charset="0"/>
                  </a:rPr>
                  <a:t>The grid maps are 425x425 pixels with a cell size of 1. </a:t>
                </a:r>
              </a:p>
              <a:p>
                <a:pPr marL="342900" indent="-342900">
                  <a:buFontTx/>
                  <a:buChar char="-"/>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The occupancy threshold value is 0.49. </a:t>
                </a:r>
              </a:p>
              <a:p>
                <a:r>
                  <a:rPr lang="en-US" sz="1800" dirty="0">
                    <a:latin typeface="Times New Roman" panose="02020603050405020304" pitchFamily="18" charset="0"/>
                    <a:cs typeface="Times New Roman" panose="02020603050405020304" pitchFamily="18" charset="0"/>
                  </a:rPr>
                  <a:t>- Boundary walls were given the occupancy value of 0.92 (</a:t>
                </a:r>
                <a:r>
                  <a:rPr lang="en-US" sz="1800" dirty="0" err="1">
                    <a:latin typeface="Times New Roman" panose="02020603050405020304" pitchFamily="18" charset="0"/>
                    <a:cs typeface="Times New Roman" panose="02020603050405020304" pitchFamily="18" charset="0"/>
                  </a:rPr>
                  <a:t>threshold.Ostatic</a:t>
                </a: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Dynamic objects were given the occupancy range from 0.8 to 0.92 (excluding). </a:t>
                </a:r>
              </a:p>
              <a:p>
                <a:r>
                  <a:rPr lang="en-US" sz="1800" dirty="0">
                    <a:latin typeface="Times New Roman" panose="02020603050405020304" pitchFamily="18" charset="0"/>
                    <a:cs typeface="Times New Roman" panose="02020603050405020304" pitchFamily="18" charset="0"/>
                  </a:rPr>
                  <a:t>-Static objects were given an occupancy value below 0.8 (</a:t>
                </a:r>
                <a:r>
                  <a:rPr lang="en-US" sz="1800" dirty="0" err="1">
                    <a:latin typeface="Times New Roman" panose="02020603050405020304" pitchFamily="18" charset="0"/>
                    <a:cs typeface="Times New Roman" panose="02020603050405020304" pitchFamily="18" charset="0"/>
                  </a:rPr>
                  <a:t>threshold.Oboundary</a:t>
                </a:r>
                <a:r>
                  <a:rPr lang="en-US" sz="1800" dirty="0">
                    <a:latin typeface="Times New Roman" panose="02020603050405020304" pitchFamily="18" charset="0"/>
                    <a:cs typeface="Times New Roman" panose="02020603050405020304" pitchFamily="18" charset="0"/>
                  </a:rPr>
                  <a:t>).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initial pose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𝑅</m:t>
                        </m:r>
                      </m:e>
                      <m:sub>
                        <m:r>
                          <a:rPr lang="en-US" sz="1800" b="0" i="1" dirty="0" smtClean="0">
                            <a:latin typeface="Cambria Math" panose="02040503050406030204" pitchFamily="18" charset="0"/>
                          </a:rPr>
                          <m:t>𝑖𝑛𝑖𝑡𝑖𝑎𝑙</m:t>
                        </m:r>
                      </m:sub>
                    </m:sSub>
                  </m:oMath>
                </a14:m>
                <a:r>
                  <a:rPr lang="en-US" sz="1800" dirty="0">
                    <a:latin typeface="Times New Roman" panose="02020603050405020304" pitchFamily="18" charset="0"/>
                    <a:cs typeface="Times New Roman" panose="02020603050405020304" pitchFamily="18" charset="0"/>
                  </a:rPr>
                  <a:t>) is indicated as a red dot. </a:t>
                </a:r>
              </a:p>
              <a:p>
                <a:r>
                  <a:rPr lang="en-US" sz="1800" dirty="0">
                    <a:latin typeface="Times New Roman" panose="02020603050405020304" pitchFamily="18" charset="0"/>
                    <a:cs typeface="Times New Roman" panose="02020603050405020304" pitchFamily="18" charset="0"/>
                  </a:rPr>
                  <a:t>- The Goal pose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𝑅</m:t>
                        </m:r>
                      </m:e>
                      <m:sub>
                        <m:r>
                          <a:rPr lang="en-US" sz="1800" b="0" i="1" dirty="0" smtClean="0">
                            <a:latin typeface="Cambria Math" panose="02040503050406030204" pitchFamily="18" charset="0"/>
                          </a:rPr>
                          <m:t>𝑔𝑜𝑎𝑙</m:t>
                        </m:r>
                      </m:sub>
                    </m:sSub>
                    <m:r>
                      <a:rPr lang="en-US" sz="1800" b="0" i="1" dirty="0" smtClean="0">
                        <a:latin typeface="Cambria Math" panose="02040503050406030204" pitchFamily="18" charset="0"/>
                      </a:rPr>
                      <m:t> </m:t>
                    </m:r>
                  </m:oMath>
                </a14:m>
                <a:r>
                  <a:rPr lang="en-US" sz="1800" dirty="0">
                    <a:latin typeface="Times New Roman" panose="02020603050405020304" pitchFamily="18" charset="0"/>
                    <a:cs typeface="Times New Roman" panose="02020603050405020304" pitchFamily="18" charset="0"/>
                  </a:rPr>
                  <a:t>)is indicated as a green dot</a:t>
                </a:r>
                <a:endParaRPr lang="en-NL" sz="1800" dirty="0">
                  <a:latin typeface="Times New Roman" panose="02020603050405020304" pitchFamily="18"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BF9E0F02-5F4A-27FD-A9DB-A145B4B855E1}"/>
                  </a:ext>
                </a:extLst>
              </p:cNvPr>
              <p:cNvSpPr>
                <a:spLocks noGrp="1" noRot="1" noChangeAspect="1" noMove="1" noResize="1" noEditPoints="1" noAdjustHandles="1" noChangeArrowheads="1" noChangeShapeType="1" noTextEdit="1"/>
              </p:cNvSpPr>
              <p:nvPr>
                <p:ph sz="quarter" idx="13"/>
              </p:nvPr>
            </p:nvSpPr>
            <p:spPr>
              <a:xfrm>
                <a:off x="177771" y="941082"/>
                <a:ext cx="7905022" cy="2977200"/>
              </a:xfrm>
              <a:blipFill>
                <a:blip r:embed="rId2"/>
                <a:stretch>
                  <a:fillRect l="-1928" t="-2454"/>
                </a:stretch>
              </a:blipFill>
            </p:spPr>
            <p:txBody>
              <a:bodyPr/>
              <a:lstStyle/>
              <a:p>
                <a:r>
                  <a:rPr lang="en-NL">
                    <a:noFill/>
                  </a:rPr>
                  <a:t> </a:t>
                </a:r>
              </a:p>
            </p:txBody>
          </p:sp>
        </mc:Fallback>
      </mc:AlternateContent>
      <p:pic>
        <p:nvPicPr>
          <p:cNvPr id="8" name="Picture 7" descr="Icon&#10;&#10;Description automatically generated">
            <a:extLst>
              <a:ext uri="{FF2B5EF4-FFF2-40B4-BE49-F238E27FC236}">
                <a16:creationId xmlns:a16="http://schemas.microsoft.com/office/drawing/2014/main" id="{EFC529DA-FFE4-0692-44DC-C14FA6966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538" y="0"/>
            <a:ext cx="1886462" cy="1864268"/>
          </a:xfrm>
          <a:prstGeom prst="rect">
            <a:avLst/>
          </a:prstGeom>
        </p:spPr>
      </p:pic>
    </p:spTree>
    <p:extLst>
      <p:ext uri="{BB962C8B-B14F-4D97-AF65-F5344CB8AC3E}">
        <p14:creationId xmlns:p14="http://schemas.microsoft.com/office/powerpoint/2010/main" val="125454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Scenario -1- No constraining object  </a:t>
            </a:r>
            <a:endParaRPr lang="en-GB" dirty="0">
              <a:latin typeface="Times New Roman" panose="02020603050405020304" pitchFamily="18" charset="0"/>
              <a:cs typeface="Times New Roman" panose="02020603050405020304" pitchFamily="18" charset="0"/>
            </a:endParaRPr>
          </a:p>
        </p:txBody>
      </p:sp>
      <p:sp>
        <p:nvSpPr>
          <p:cNvPr id="3" name="Tijdelijke aanduiding voor inhoud 2"/>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Goal pose 1: (360,330)</a:t>
            </a:r>
          </a:p>
        </p:txBody>
      </p:sp>
      <p:sp>
        <p:nvSpPr>
          <p:cNvPr id="4" name="Tijdelijke aanduiding voor voettekst 3"/>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pPr/>
              <a:t>21</a:t>
            </a:fld>
            <a:endParaRPr lang="en-GB" dirty="0">
              <a:latin typeface="Times New Roman" panose="02020603050405020304" pitchFamily="18" charset="0"/>
              <a:cs typeface="Times New Roman" panose="02020603050405020304" pitchFamily="18" charset="0"/>
            </a:endParaRPr>
          </a:p>
        </p:txBody>
      </p:sp>
      <p:sp>
        <p:nvSpPr>
          <p:cNvPr id="6" name="Tijdelijke aanduiding voor inhoud 5"/>
          <p:cNvSpPr>
            <a:spLocks noGrp="1"/>
          </p:cNvSpPr>
          <p:nvPr>
            <p:ph idx="13"/>
          </p:nvPr>
        </p:nvSpPr>
        <p:spPr/>
        <p:txBody>
          <a:bodyPr/>
          <a:lstStyle/>
          <a:p>
            <a:r>
              <a:rPr lang="en-GB" dirty="0">
                <a:latin typeface="Times New Roman" panose="02020603050405020304" pitchFamily="18" charset="0"/>
                <a:cs typeface="Times New Roman" panose="02020603050405020304" pitchFamily="18" charset="0"/>
              </a:rPr>
              <a:t>Goal pose 2: (210,240)</a:t>
            </a:r>
          </a:p>
        </p:txBody>
      </p:sp>
      <p:sp>
        <p:nvSpPr>
          <p:cNvPr id="7" name="Tijdelijke aanduiding voor inhoud 6"/>
          <p:cNvSpPr>
            <a:spLocks noGrp="1"/>
          </p:cNvSpPr>
          <p:nvPr>
            <p:ph idx="14"/>
          </p:nvPr>
        </p:nvSpPr>
        <p:spPr/>
        <p:txBody>
          <a:bodyPr/>
          <a:lstStyle/>
          <a:p>
            <a:r>
              <a:rPr lang="en-US" dirty="0">
                <a:latin typeface="Times New Roman" panose="02020603050405020304" pitchFamily="18" charset="0"/>
                <a:cs typeface="Times New Roman" panose="02020603050405020304" pitchFamily="18" charset="0"/>
              </a:rPr>
              <a:t>Goal pose 3: (50,50)</a:t>
            </a:r>
          </a:p>
        </p:txBody>
      </p:sp>
      <p:pic>
        <p:nvPicPr>
          <p:cNvPr id="11" name="Tijdelijke aanduiding voor afbeelding 10"/>
          <p:cNvPicPr>
            <a:picLocks noGrp="1" noChangeAspect="1"/>
          </p:cNvPicPr>
          <p:nvPr>
            <p:ph type="pic" sz="quarter" idx="15"/>
          </p:nvPr>
        </p:nvPicPr>
        <p:blipFill rotWithShape="1">
          <a:blip r:embed="rId2" cstate="print">
            <a:extLst>
              <a:ext uri="{28A0092B-C50C-407E-A947-70E740481C1C}">
                <a14:useLocalDpi xmlns:a14="http://schemas.microsoft.com/office/drawing/2010/main" val="0"/>
              </a:ext>
            </a:extLst>
          </a:blip>
          <a:srcRect l="658" r="5469"/>
          <a:stretch/>
        </p:blipFill>
        <p:spPr>
          <a:xfrm>
            <a:off x="420710" y="1943101"/>
            <a:ext cx="2622997" cy="2625298"/>
          </a:xfrm>
        </p:spPr>
      </p:pic>
      <p:pic>
        <p:nvPicPr>
          <p:cNvPr id="12" name="Tijdelijke aanduiding voor afbeelding 11"/>
          <p:cNvPicPr>
            <a:picLocks noGrp="1" noChangeAspect="1"/>
          </p:cNvPicPr>
          <p:nvPr>
            <p:ph type="pic" sz="quarter" idx="16"/>
          </p:nvPr>
        </p:nvPicPr>
        <p:blipFill rotWithShape="1">
          <a:blip r:embed="rId3" cstate="print">
            <a:extLst>
              <a:ext uri="{28A0092B-C50C-407E-A947-70E740481C1C}">
                <a14:useLocalDpi xmlns:a14="http://schemas.microsoft.com/office/drawing/2010/main" val="0"/>
              </a:ext>
            </a:extLst>
          </a:blip>
          <a:srcRect l="3438" r="2221"/>
          <a:stretch/>
        </p:blipFill>
        <p:spPr>
          <a:xfrm>
            <a:off x="3236890" y="1943101"/>
            <a:ext cx="2622997" cy="2625298"/>
          </a:xfrm>
        </p:spPr>
      </p:pic>
      <p:pic>
        <p:nvPicPr>
          <p:cNvPr id="16" name="Tijdelijke aanduiding voor afbeelding 15"/>
          <p:cNvPicPr>
            <a:picLocks noGrp="1" noChangeAspect="1"/>
          </p:cNvPicPr>
          <p:nvPr>
            <p:ph type="pic" sz="quarter" idx="17"/>
          </p:nvPr>
        </p:nvPicPr>
        <p:blipFill rotWithShape="1">
          <a:blip r:embed="rId4" cstate="print">
            <a:extLst>
              <a:ext uri="{28A0092B-C50C-407E-A947-70E740481C1C}">
                <a14:useLocalDpi xmlns:a14="http://schemas.microsoft.com/office/drawing/2010/main" val="0"/>
              </a:ext>
            </a:extLst>
          </a:blip>
          <a:srcRect l="1720" r="2384"/>
          <a:stretch/>
        </p:blipFill>
        <p:spPr>
          <a:xfrm>
            <a:off x="5958626" y="1943101"/>
            <a:ext cx="2622996" cy="2625298"/>
          </a:xfrm>
        </p:spPr>
      </p:pic>
    </p:spTree>
    <p:extLst>
      <p:ext uri="{BB962C8B-B14F-4D97-AF65-F5344CB8AC3E}">
        <p14:creationId xmlns:p14="http://schemas.microsoft.com/office/powerpoint/2010/main" val="383541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Scenario -2-  Constraining Object not blocking path</a:t>
            </a:r>
            <a:endParaRPr lang="en-GB" dirty="0">
              <a:latin typeface="Times New Roman" panose="02020603050405020304" pitchFamily="18" charset="0"/>
              <a:cs typeface="Times New Roman" panose="02020603050405020304" pitchFamily="18" charset="0"/>
            </a:endParaRPr>
          </a:p>
        </p:txBody>
      </p:sp>
      <p:sp>
        <p:nvSpPr>
          <p:cNvPr id="3" name="Tijdelijke aanduiding voor inhoud 2"/>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Goal pose 1: (100,400)</a:t>
            </a:r>
          </a:p>
        </p:txBody>
      </p:sp>
      <p:sp>
        <p:nvSpPr>
          <p:cNvPr id="4" name="Tijdelijke aanduiding voor voettekst 3"/>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pPr/>
              <a:t>22</a:t>
            </a:fld>
            <a:endParaRPr lang="en-GB" dirty="0">
              <a:latin typeface="Times New Roman" panose="02020603050405020304" pitchFamily="18" charset="0"/>
              <a:cs typeface="Times New Roman" panose="02020603050405020304" pitchFamily="18" charset="0"/>
            </a:endParaRPr>
          </a:p>
        </p:txBody>
      </p:sp>
      <p:sp>
        <p:nvSpPr>
          <p:cNvPr id="6" name="Tijdelijke aanduiding voor inhoud 5"/>
          <p:cNvSpPr>
            <a:spLocks noGrp="1"/>
          </p:cNvSpPr>
          <p:nvPr>
            <p:ph idx="13"/>
          </p:nvPr>
        </p:nvSpPr>
        <p:spPr/>
        <p:txBody>
          <a:bodyPr/>
          <a:lstStyle/>
          <a:p>
            <a:r>
              <a:rPr lang="en-US" dirty="0">
                <a:latin typeface="Times New Roman" panose="02020603050405020304" pitchFamily="18" charset="0"/>
                <a:cs typeface="Times New Roman" panose="02020603050405020304" pitchFamily="18" charset="0"/>
              </a:rPr>
              <a:t>Goal pose 2: (50,50)</a:t>
            </a:r>
          </a:p>
        </p:txBody>
      </p:sp>
      <p:sp>
        <p:nvSpPr>
          <p:cNvPr id="7" name="Tijdelijke aanduiding voor inhoud 6"/>
          <p:cNvSpPr>
            <a:spLocks noGrp="1"/>
          </p:cNvSpPr>
          <p:nvPr>
            <p:ph idx="14"/>
          </p:nvPr>
        </p:nvSpPr>
        <p:spPr/>
        <p:txBody>
          <a:bodyPr/>
          <a:lstStyle/>
          <a:p>
            <a:r>
              <a:rPr lang="en-US" dirty="0">
                <a:latin typeface="Times New Roman" panose="02020603050405020304" pitchFamily="18" charset="0"/>
                <a:cs typeface="Times New Roman" panose="02020603050405020304" pitchFamily="18" charset="0"/>
              </a:rPr>
              <a:t>Goal pose 3: (360,330)</a:t>
            </a:r>
          </a:p>
        </p:txBody>
      </p:sp>
      <p:pic>
        <p:nvPicPr>
          <p:cNvPr id="11" name="Tijdelijke aanduiding voor afbeelding 10"/>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2866" r="2866"/>
          <a:stretch/>
        </p:blipFill>
        <p:spPr>
          <a:xfrm>
            <a:off x="420710" y="1943101"/>
            <a:ext cx="2622997" cy="2625298"/>
          </a:xfrm>
        </p:spPr>
      </p:pic>
      <p:pic>
        <p:nvPicPr>
          <p:cNvPr id="12" name="Tijdelijke aanduiding voor afbeelding 11"/>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1339" r="1339"/>
          <a:stretch/>
        </p:blipFill>
        <p:spPr>
          <a:xfrm>
            <a:off x="3236890" y="1943101"/>
            <a:ext cx="2622997" cy="2625298"/>
          </a:xfrm>
        </p:spPr>
      </p:pic>
      <p:pic>
        <p:nvPicPr>
          <p:cNvPr id="16" name="Tijdelijke aanduiding voor afbeelding 15"/>
          <p:cNvPicPr>
            <a:picLocks noGrp="1" noChangeAspect="1"/>
          </p:cNvPicPr>
          <p:nvPr>
            <p:ph type="pic" sz="quarter" idx="17"/>
          </p:nvPr>
        </p:nvPicPr>
        <p:blipFill rotWithShape="1">
          <a:blip r:embed="rId4" cstate="print">
            <a:extLst>
              <a:ext uri="{28A0092B-C50C-407E-A947-70E740481C1C}">
                <a14:useLocalDpi xmlns:a14="http://schemas.microsoft.com/office/drawing/2010/main" val="0"/>
              </a:ext>
            </a:extLst>
          </a:blip>
          <a:srcRect l="814" r="2069"/>
          <a:stretch/>
        </p:blipFill>
        <p:spPr>
          <a:xfrm>
            <a:off x="5924282" y="1943101"/>
            <a:ext cx="2657340" cy="2625298"/>
          </a:xfrm>
        </p:spPr>
      </p:pic>
    </p:spTree>
    <p:extLst>
      <p:ext uri="{BB962C8B-B14F-4D97-AF65-F5344CB8AC3E}">
        <p14:creationId xmlns:p14="http://schemas.microsoft.com/office/powerpoint/2010/main" val="38494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Scenario -3- Constraining Object Blocking Path  </a:t>
            </a:r>
            <a:endParaRPr lang="en-GB" dirty="0">
              <a:latin typeface="Times New Roman" panose="02020603050405020304" pitchFamily="18" charset="0"/>
              <a:cs typeface="Times New Roman" panose="02020603050405020304" pitchFamily="18" charset="0"/>
            </a:endParaRPr>
          </a:p>
        </p:txBody>
      </p:sp>
      <p:sp>
        <p:nvSpPr>
          <p:cNvPr id="3" name="Tijdelijke aanduiding voor inhoud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 Dynamic object detected</a:t>
            </a:r>
          </a:p>
        </p:txBody>
      </p:sp>
      <p:sp>
        <p:nvSpPr>
          <p:cNvPr id="4" name="Tijdelijke aanduiding voor voettekst 3"/>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pPr/>
              <a:t>23</a:t>
            </a:fld>
            <a:endParaRPr lang="en-GB" dirty="0">
              <a:latin typeface="Times New Roman" panose="02020603050405020304" pitchFamily="18" charset="0"/>
              <a:cs typeface="Times New Roman" panose="02020603050405020304" pitchFamily="18" charset="0"/>
            </a:endParaRPr>
          </a:p>
        </p:txBody>
      </p:sp>
      <p:sp>
        <p:nvSpPr>
          <p:cNvPr id="6" name="Tijdelijke aanduiding voor inhoud 5"/>
          <p:cNvSpPr>
            <a:spLocks noGrp="1"/>
          </p:cNvSpPr>
          <p:nvPr>
            <p:ph idx="13"/>
          </p:nvPr>
        </p:nvSpPr>
        <p:spPr>
          <a:xfrm>
            <a:off x="3494880" y="1134229"/>
            <a:ext cx="2084389" cy="636458"/>
          </a:xfrm>
        </p:spPr>
        <p:txBody>
          <a:bodyPr/>
          <a:lstStyle/>
          <a:p>
            <a:r>
              <a:rPr lang="en-US" dirty="0">
                <a:latin typeface="Times New Roman" panose="02020603050405020304" pitchFamily="18" charset="0"/>
                <a:cs typeface="Times New Roman" panose="02020603050405020304" pitchFamily="18" charset="0"/>
              </a:rPr>
              <a:t>b) Navigated to dynamic object and attempting </a:t>
            </a:r>
            <a:r>
              <a:rPr lang="en-US" dirty="0" err="1">
                <a:latin typeface="Times New Roman" panose="02020603050405020304" pitchFamily="18" charset="0"/>
                <a:cs typeface="Times New Roman" panose="02020603050405020304" pitchFamily="18" charset="0"/>
              </a:rPr>
              <a:t>manip</a:t>
            </a:r>
            <a:r>
              <a:rPr lang="en-US"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7" name="Tijdelijke aanduiding voor inhoud 6"/>
          <p:cNvSpPr>
            <a:spLocks noGrp="1"/>
          </p:cNvSpPr>
          <p:nvPr>
            <p:ph idx="14"/>
          </p:nvPr>
        </p:nvSpPr>
        <p:spPr/>
        <p:txBody>
          <a:bodyPr/>
          <a:lstStyle/>
          <a:p>
            <a:r>
              <a:rPr lang="en-US" dirty="0">
                <a:latin typeface="Times New Roman" panose="02020603050405020304" pitchFamily="18" charset="0"/>
                <a:cs typeface="Times New Roman" panose="02020603050405020304" pitchFamily="18" charset="0"/>
              </a:rPr>
              <a:t>c) Navigation to goal pose</a:t>
            </a:r>
          </a:p>
        </p:txBody>
      </p:sp>
      <p:pic>
        <p:nvPicPr>
          <p:cNvPr id="11" name="Tijdelijke aanduiding voor afbeelding 10"/>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1965" r="1965"/>
          <a:stretch/>
        </p:blipFill>
        <p:spPr>
          <a:xfrm>
            <a:off x="420710" y="1943101"/>
            <a:ext cx="2622997" cy="2625298"/>
          </a:xfrm>
        </p:spPr>
      </p:pic>
      <p:pic>
        <p:nvPicPr>
          <p:cNvPr id="12" name="Tijdelijke aanduiding voor afbeelding 11"/>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2283" r="2283"/>
          <a:stretch/>
        </p:blipFill>
        <p:spPr>
          <a:xfrm>
            <a:off x="3236890" y="1943101"/>
            <a:ext cx="2622997" cy="2625298"/>
          </a:xfrm>
        </p:spPr>
      </p:pic>
      <p:pic>
        <p:nvPicPr>
          <p:cNvPr id="16" name="Tijdelijke aanduiding voor afbeelding 15"/>
          <p:cNvPicPr>
            <a:picLocks noGrp="1" noChangeAspect="1"/>
          </p:cNvPicPr>
          <p:nvPr>
            <p:ph type="pic" sz="quarter" idx="17"/>
          </p:nvPr>
        </p:nvPicPr>
        <p:blipFill rotWithShape="1">
          <a:blip r:embed="rId4" cstate="print">
            <a:extLst>
              <a:ext uri="{28A0092B-C50C-407E-A947-70E740481C1C}">
                <a14:useLocalDpi xmlns:a14="http://schemas.microsoft.com/office/drawing/2010/main" val="0"/>
              </a:ext>
            </a:extLst>
          </a:blip>
          <a:srcRect l="1903" r="486"/>
          <a:stretch/>
        </p:blipFill>
        <p:spPr>
          <a:xfrm>
            <a:off x="5958625" y="1943101"/>
            <a:ext cx="2661634" cy="2625298"/>
          </a:xfrm>
        </p:spPr>
      </p:pic>
    </p:spTree>
    <p:extLst>
      <p:ext uri="{BB962C8B-B14F-4D97-AF65-F5344CB8AC3E}">
        <p14:creationId xmlns:p14="http://schemas.microsoft.com/office/powerpoint/2010/main" val="360520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Scenario -4- Constraining Object at different location  </a:t>
            </a:r>
            <a:endParaRPr lang="en-GB" dirty="0">
              <a:latin typeface="Times New Roman" panose="02020603050405020304" pitchFamily="18" charset="0"/>
              <a:cs typeface="Times New Roman" panose="02020603050405020304" pitchFamily="18" charset="0"/>
            </a:endParaRPr>
          </a:p>
        </p:txBody>
      </p:sp>
      <p:sp>
        <p:nvSpPr>
          <p:cNvPr id="4" name="Tijdelijke aanduiding voor voettekst 3"/>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pPr/>
              <a:t>24</a:t>
            </a:fld>
            <a:endParaRPr lang="en-GB" dirty="0">
              <a:latin typeface="Times New Roman" panose="02020603050405020304" pitchFamily="18" charset="0"/>
              <a:cs typeface="Times New Roman" panose="02020603050405020304" pitchFamily="18" charset="0"/>
            </a:endParaRPr>
          </a:p>
        </p:txBody>
      </p:sp>
      <p:pic>
        <p:nvPicPr>
          <p:cNvPr id="11" name="Tijdelijke aanduiding voor afbeelding 10"/>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2135" r="2135"/>
          <a:stretch/>
        </p:blipFill>
        <p:spPr>
          <a:xfrm>
            <a:off x="420710" y="1943101"/>
            <a:ext cx="2622997" cy="2625298"/>
          </a:xfrm>
        </p:spPr>
      </p:pic>
      <p:pic>
        <p:nvPicPr>
          <p:cNvPr id="12" name="Tijdelijke aanduiding voor afbeelding 11"/>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2060" r="2060"/>
          <a:stretch/>
        </p:blipFill>
        <p:spPr>
          <a:xfrm>
            <a:off x="3236890" y="1943101"/>
            <a:ext cx="2622997" cy="2625298"/>
          </a:xfrm>
        </p:spPr>
      </p:pic>
      <p:pic>
        <p:nvPicPr>
          <p:cNvPr id="16" name="Tijdelijke aanduiding voor afbeelding 15"/>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t="47" b="47"/>
          <a:stretch/>
        </p:blipFill>
        <p:spPr>
          <a:xfrm>
            <a:off x="5958626" y="1943101"/>
            <a:ext cx="2622996" cy="2625298"/>
          </a:xfrm>
        </p:spPr>
      </p:pic>
      <p:sp>
        <p:nvSpPr>
          <p:cNvPr id="20" name="Tijdelijke aanduiding voor inhoud 2">
            <a:extLst>
              <a:ext uri="{FF2B5EF4-FFF2-40B4-BE49-F238E27FC236}">
                <a16:creationId xmlns:a16="http://schemas.microsoft.com/office/drawing/2014/main" id="{DB695A74-A0FD-68ED-A97E-3875DDFBA6B1}"/>
              </a:ext>
            </a:extLst>
          </p:cNvPr>
          <p:cNvSpPr txBox="1">
            <a:spLocks/>
          </p:cNvSpPr>
          <p:nvPr/>
        </p:nvSpPr>
        <p:spPr>
          <a:xfrm>
            <a:off x="940146" y="1306643"/>
            <a:ext cx="2084389" cy="636458"/>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a) Dynamic object detected</a:t>
            </a:r>
          </a:p>
        </p:txBody>
      </p:sp>
      <p:sp>
        <p:nvSpPr>
          <p:cNvPr id="21" name="Tijdelijke aanduiding voor inhoud 5">
            <a:extLst>
              <a:ext uri="{FF2B5EF4-FFF2-40B4-BE49-F238E27FC236}">
                <a16:creationId xmlns:a16="http://schemas.microsoft.com/office/drawing/2014/main" id="{4FE0612F-1C29-02BF-1D61-EB3E2AC3D2AA}"/>
              </a:ext>
            </a:extLst>
          </p:cNvPr>
          <p:cNvSpPr txBox="1">
            <a:spLocks/>
          </p:cNvSpPr>
          <p:nvPr/>
        </p:nvSpPr>
        <p:spPr>
          <a:xfrm>
            <a:off x="3617919" y="1182196"/>
            <a:ext cx="2084389" cy="636458"/>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b) Navigated to dynamic object and attempting </a:t>
            </a:r>
            <a:r>
              <a:rPr lang="en-US" dirty="0" err="1">
                <a:latin typeface="Times New Roman" panose="02020603050405020304" pitchFamily="18" charset="0"/>
                <a:cs typeface="Times New Roman" panose="02020603050405020304" pitchFamily="18" charset="0"/>
              </a:rPr>
              <a:t>manip</a:t>
            </a:r>
            <a:r>
              <a:rPr lang="en-US"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
        <p:nvSpPr>
          <p:cNvPr id="22" name="Tijdelijke aanduiding voor inhoud 6">
            <a:extLst>
              <a:ext uri="{FF2B5EF4-FFF2-40B4-BE49-F238E27FC236}">
                <a16:creationId xmlns:a16="http://schemas.microsoft.com/office/drawing/2014/main" id="{47961847-8B92-9876-4F60-1DAD3AD19450}"/>
              </a:ext>
            </a:extLst>
          </p:cNvPr>
          <p:cNvSpPr txBox="1">
            <a:spLocks/>
          </p:cNvSpPr>
          <p:nvPr/>
        </p:nvSpPr>
        <p:spPr>
          <a:xfrm>
            <a:off x="6383336" y="1306643"/>
            <a:ext cx="2084389" cy="636458"/>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c) Navigation to goal pose</a:t>
            </a:r>
          </a:p>
        </p:txBody>
      </p:sp>
    </p:spTree>
    <p:extLst>
      <p:ext uri="{BB962C8B-B14F-4D97-AF65-F5344CB8AC3E}">
        <p14:creationId xmlns:p14="http://schemas.microsoft.com/office/powerpoint/2010/main" val="310107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Scenario -5- Static Constraining Object  </a:t>
            </a:r>
            <a:endParaRPr lang="en-GB" dirty="0">
              <a:latin typeface="Times New Roman" panose="02020603050405020304" pitchFamily="18" charset="0"/>
              <a:cs typeface="Times New Roman" panose="02020603050405020304" pitchFamily="18" charset="0"/>
            </a:endParaRPr>
          </a:p>
        </p:txBody>
      </p:sp>
      <p:sp>
        <p:nvSpPr>
          <p:cNvPr id="3" name="Tijdelijke aanduiding voor inhoud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 Static object blocking path</a:t>
            </a:r>
          </a:p>
        </p:txBody>
      </p:sp>
      <p:sp>
        <p:nvSpPr>
          <p:cNvPr id="4" name="Tijdelijke aanduiding voor voettekst 3"/>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pPr/>
              <a:t>25</a:t>
            </a:fld>
            <a:endParaRPr lang="en-GB" dirty="0">
              <a:latin typeface="Times New Roman" panose="02020603050405020304" pitchFamily="18" charset="0"/>
              <a:cs typeface="Times New Roman" panose="02020603050405020304" pitchFamily="18" charset="0"/>
            </a:endParaRPr>
          </a:p>
        </p:txBody>
      </p:sp>
      <p:sp>
        <p:nvSpPr>
          <p:cNvPr id="6" name="Tijdelijke aanduiding voor inhoud 5"/>
          <p:cNvSpPr>
            <a:spLocks noGrp="1"/>
          </p:cNvSpPr>
          <p:nvPr>
            <p:ph idx="13"/>
          </p:nvPr>
        </p:nvSpPr>
        <p:spPr>
          <a:xfrm>
            <a:off x="5058099" y="2080096"/>
            <a:ext cx="2084389" cy="636458"/>
          </a:xfrm>
        </p:spPr>
        <p:txBody>
          <a:bodyPr/>
          <a:lstStyle/>
          <a:p>
            <a:r>
              <a:rPr lang="en-GB" dirty="0">
                <a:latin typeface="Times New Roman" panose="02020603050405020304" pitchFamily="18" charset="0"/>
                <a:cs typeface="Times New Roman" panose="02020603050405020304" pitchFamily="18" charset="0"/>
              </a:rPr>
              <a:t>b) Return message</a:t>
            </a:r>
          </a:p>
        </p:txBody>
      </p:sp>
      <p:pic>
        <p:nvPicPr>
          <p:cNvPr id="11" name="Tijdelijke aanduiding voor afbeelding 10"/>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2969" r="2969"/>
          <a:stretch/>
        </p:blipFill>
        <p:spPr>
          <a:xfrm>
            <a:off x="420710" y="1943101"/>
            <a:ext cx="2622997" cy="2625298"/>
          </a:xfrm>
        </p:spPr>
      </p:pic>
      <p:pic>
        <p:nvPicPr>
          <p:cNvPr id="12" name="Tijdelijke aanduiding voor afbeelding 11"/>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1663" r="991"/>
          <a:stretch/>
        </p:blipFill>
        <p:spPr>
          <a:xfrm>
            <a:off x="3142349" y="2894806"/>
            <a:ext cx="5915891" cy="680632"/>
          </a:xfrm>
        </p:spPr>
      </p:pic>
    </p:spTree>
    <p:extLst>
      <p:ext uri="{BB962C8B-B14F-4D97-AF65-F5344CB8AC3E}">
        <p14:creationId xmlns:p14="http://schemas.microsoft.com/office/powerpoint/2010/main" val="60568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1CD6172-A810-3299-CB6E-A6592517F9F5}"/>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4" name="Slide Number Placeholder 3">
            <a:extLst>
              <a:ext uri="{FF2B5EF4-FFF2-40B4-BE49-F238E27FC236}">
                <a16:creationId xmlns:a16="http://schemas.microsoft.com/office/drawing/2014/main" id="{6178CA44-2076-4709-5C41-E40D3CDA4590}"/>
              </a:ext>
            </a:extLst>
          </p:cNvPr>
          <p:cNvSpPr>
            <a:spLocks noGrp="1"/>
          </p:cNvSpPr>
          <p:nvPr>
            <p:ph type="sldNum" sz="quarter" idx="12"/>
          </p:nvPr>
        </p:nvSpPr>
        <p:spPr/>
        <p:txBody>
          <a:bodyPr/>
          <a:lstStyle/>
          <a:p>
            <a:fld id="{C194BDB0-F4EA-4DD6-8281-CCE2440D0CE0}" type="slidenum">
              <a:rPr lang="en-GB" smtClean="0"/>
              <a:t>26</a:t>
            </a:fld>
            <a:endParaRPr lang="en-GB" dirty="0"/>
          </a:p>
        </p:txBody>
      </p:sp>
      <p:sp>
        <p:nvSpPr>
          <p:cNvPr id="8" name="TextBox 7">
            <a:extLst>
              <a:ext uri="{FF2B5EF4-FFF2-40B4-BE49-F238E27FC236}">
                <a16:creationId xmlns:a16="http://schemas.microsoft.com/office/drawing/2014/main" id="{8016DC65-8BB9-3282-5658-67F2CEB0F37B}"/>
              </a:ext>
            </a:extLst>
          </p:cNvPr>
          <p:cNvSpPr txBox="1"/>
          <p:nvPr/>
        </p:nvSpPr>
        <p:spPr>
          <a:xfrm>
            <a:off x="557214" y="1810048"/>
            <a:ext cx="8229600" cy="830997"/>
          </a:xfrm>
          <a:prstGeom prst="rect">
            <a:avLst/>
          </a:prstGeom>
          <a:noFill/>
        </p:spPr>
        <p:txBody>
          <a:bodyPr wrap="square">
            <a:spAutoFit/>
          </a:bodyPr>
          <a:lstStyle/>
          <a:p>
            <a:pPr algn="ctr"/>
            <a:r>
              <a:rPr lang="en-US" sz="4800" b="1" i="1" dirty="0">
                <a:latin typeface="Times New Roman" panose="02020603050405020304" pitchFamily="18" charset="0"/>
                <a:cs typeface="Times New Roman" panose="02020603050405020304" pitchFamily="18" charset="0"/>
              </a:rPr>
              <a:t>Future Work</a:t>
            </a:r>
            <a:r>
              <a:rPr lang="en-US" sz="1800" b="1" i="1" dirty="0">
                <a:latin typeface="Times New Roman" panose="02020603050405020304" pitchFamily="18" charset="0"/>
                <a:cs typeface="Times New Roman" panose="02020603050405020304" pitchFamily="18" charset="0"/>
              </a:rPr>
              <a:t> </a:t>
            </a:r>
            <a:endParaRPr lang="en-NL" sz="1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44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0584-C19A-83FE-A941-174C76DACD62}"/>
              </a:ext>
            </a:extLst>
          </p:cNvPr>
          <p:cNvSpPr>
            <a:spLocks noGrp="1"/>
          </p:cNvSpPr>
          <p:nvPr>
            <p:ph type="title"/>
          </p:nvPr>
        </p:nvSpPr>
        <p:spPr>
          <a:xfrm>
            <a:off x="758007" y="152906"/>
            <a:ext cx="7556500" cy="539038"/>
          </a:xfrm>
        </p:spPr>
        <p:txBody>
          <a:bodyPr/>
          <a:lstStyle/>
          <a:p>
            <a:r>
              <a:rPr lang="en-US" dirty="0">
                <a:latin typeface="Times New Roman" panose="02020603050405020304" pitchFamily="18" charset="0"/>
                <a:cs typeface="Times New Roman" panose="02020603050405020304" pitchFamily="18" charset="0"/>
              </a:rPr>
              <a:t>Future Work and Extensions</a:t>
            </a:r>
            <a:endParaRPr lang="en-NL"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A5AFC31-D0C6-D037-3D10-3CCB22B6B23E}"/>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4" name="Slide Number Placeholder 3">
            <a:extLst>
              <a:ext uri="{FF2B5EF4-FFF2-40B4-BE49-F238E27FC236}">
                <a16:creationId xmlns:a16="http://schemas.microsoft.com/office/drawing/2014/main" id="{EB5B9BF8-D63F-7EAA-2014-7C066923CE7B}"/>
              </a:ext>
            </a:extLst>
          </p:cNvPr>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t>27</a:t>
            </a:fld>
            <a:endParaRPr lang="en-GB"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CB9C3389-42FA-05B7-7402-196EE8707B78}"/>
              </a:ext>
            </a:extLst>
          </p:cNvPr>
          <p:cNvSpPr>
            <a:spLocks noGrp="1"/>
          </p:cNvSpPr>
          <p:nvPr>
            <p:ph sz="quarter" idx="13"/>
          </p:nvPr>
        </p:nvSpPr>
        <p:spPr>
          <a:xfrm>
            <a:off x="4774939" y="1206436"/>
            <a:ext cx="4331312" cy="2977200"/>
          </a:xfrm>
        </p:spPr>
        <p:txBody>
          <a:bodyPr/>
          <a:lstStyle/>
          <a:p>
            <a:pPr marL="457200" indent="-457200">
              <a:buAutoNum type="arabicPeriod"/>
            </a:pPr>
            <a:r>
              <a:rPr lang="en-US" dirty="0">
                <a:latin typeface="Times New Roman" panose="02020603050405020304" pitchFamily="18" charset="0"/>
                <a:cs typeface="Times New Roman" panose="02020603050405020304" pitchFamily="18" charset="0"/>
              </a:rPr>
              <a:t>Object placement planning</a:t>
            </a:r>
          </a:p>
          <a:p>
            <a:pPr marL="457200" indent="-457200">
              <a:buAutoNum type="arabicPeriod"/>
            </a:pPr>
            <a:endParaRPr lang="en-US" dirty="0">
              <a:latin typeface="Times New Roman" panose="02020603050405020304" pitchFamily="18" charset="0"/>
              <a:cs typeface="Times New Roman" panose="02020603050405020304" pitchFamily="18" charset="0"/>
            </a:endParaRPr>
          </a:p>
          <a:p>
            <a:pPr marL="457200" indent="-457200">
              <a:buAutoNum type="arabicPeriod"/>
            </a:pPr>
            <a:r>
              <a:rPr lang="en-US" dirty="0">
                <a:latin typeface="Times New Roman" panose="02020603050405020304" pitchFamily="18" charset="0"/>
                <a:cs typeface="Times New Roman" panose="02020603050405020304" pitchFamily="18" charset="0"/>
              </a:rPr>
              <a:t>Object Manipulation </a:t>
            </a:r>
          </a:p>
          <a:p>
            <a:pPr marL="457200" indent="-457200">
              <a:buAutoNum type="arabicPeriod"/>
            </a:pPr>
            <a:endParaRPr lang="en-US" dirty="0">
              <a:latin typeface="Times New Roman" panose="02020603050405020304" pitchFamily="18" charset="0"/>
              <a:cs typeface="Times New Roman" panose="02020603050405020304" pitchFamily="18" charset="0"/>
            </a:endParaRPr>
          </a:p>
          <a:p>
            <a:pPr marL="457200" indent="-457200">
              <a:buAutoNum type="arabicPeriod"/>
            </a:pPr>
            <a:r>
              <a:rPr lang="en-US" dirty="0">
                <a:latin typeface="Times New Roman" panose="02020603050405020304" pitchFamily="18" charset="0"/>
                <a:cs typeface="Times New Roman" panose="02020603050405020304" pitchFamily="18" charset="0"/>
              </a:rPr>
              <a:t>More than one dynamic obstacle classification. </a:t>
            </a:r>
          </a:p>
          <a:p>
            <a:pPr marL="457200" indent="-457200">
              <a:buAutoNum type="arabicPeriod"/>
            </a:pPr>
            <a:endParaRPr lang="en-US" dirty="0">
              <a:latin typeface="Times New Roman" panose="02020603050405020304" pitchFamily="18" charset="0"/>
              <a:cs typeface="Times New Roman" panose="02020603050405020304" pitchFamily="18" charset="0"/>
            </a:endParaRPr>
          </a:p>
          <a:p>
            <a:pPr marL="457200" indent="-457200">
              <a:buAutoNum type="arabicPeriod"/>
            </a:pPr>
            <a:r>
              <a:rPr lang="en-US" dirty="0">
                <a:latin typeface="Times New Roman" panose="02020603050405020304" pitchFamily="18" charset="0"/>
                <a:cs typeface="Times New Roman" panose="02020603050405020304" pitchFamily="18" charset="0"/>
              </a:rPr>
              <a:t>Updating the Navigation Stack architecture for real life testing</a:t>
            </a:r>
            <a:endParaRPr lang="en-NL"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2A51D82C-2C8D-6753-6E65-538B55EDF0FE}"/>
              </a:ext>
            </a:extLst>
          </p:cNvPr>
          <p:cNvSpPr>
            <a:spLocks noGrp="1"/>
          </p:cNvSpPr>
          <p:nvPr>
            <p:ph type="body" sz="quarter" idx="14"/>
          </p:nvPr>
        </p:nvSpPr>
        <p:spPr>
          <a:xfrm>
            <a:off x="68714" y="4101985"/>
            <a:ext cx="5292725" cy="165100"/>
          </a:xfrm>
        </p:spPr>
        <p:txBody>
          <a:bodyPr/>
          <a:lstStyle/>
          <a:p>
            <a:r>
              <a:rPr lang="en-US" dirty="0">
                <a:latin typeface="Times New Roman" panose="02020603050405020304" pitchFamily="18" charset="0"/>
                <a:cs typeface="Times New Roman" panose="02020603050405020304" pitchFamily="18" charset="0"/>
              </a:rPr>
              <a:t>Figure: Updated the Navigation stack architecture</a:t>
            </a:r>
            <a:endParaRPr lang="en-NL"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B6BD1E7-9A9F-A145-D6A1-0EF82361793B}"/>
              </a:ext>
            </a:extLst>
          </p:cNvPr>
          <p:cNvPicPr>
            <a:picLocks noChangeAspect="1"/>
          </p:cNvPicPr>
          <p:nvPr/>
        </p:nvPicPr>
        <p:blipFill>
          <a:blip r:embed="rId2"/>
          <a:stretch>
            <a:fillRect/>
          </a:stretch>
        </p:blipFill>
        <p:spPr>
          <a:xfrm>
            <a:off x="0" y="1207335"/>
            <a:ext cx="4536257" cy="2871118"/>
          </a:xfrm>
          <a:prstGeom prst="rect">
            <a:avLst/>
          </a:prstGeom>
        </p:spPr>
      </p:pic>
    </p:spTree>
    <p:extLst>
      <p:ext uri="{BB962C8B-B14F-4D97-AF65-F5344CB8AC3E}">
        <p14:creationId xmlns:p14="http://schemas.microsoft.com/office/powerpoint/2010/main" val="51699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36DAD-E58C-ABF9-3060-26CF4ACB15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NL"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D47298F9-777C-75D3-F776-59BDDBA010CA}"/>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4" name="Slide Number Placeholder 3">
            <a:extLst>
              <a:ext uri="{FF2B5EF4-FFF2-40B4-BE49-F238E27FC236}">
                <a16:creationId xmlns:a16="http://schemas.microsoft.com/office/drawing/2014/main" id="{9F54F2F0-C605-5DC9-3772-95740F750788}"/>
              </a:ext>
            </a:extLst>
          </p:cNvPr>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t>28</a:t>
            </a:fld>
            <a:endParaRPr lang="en-GB"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D84D23C-FCE6-41BB-8038-A1DE9295903F}"/>
              </a:ext>
            </a:extLst>
          </p:cNvPr>
          <p:cNvSpPr txBox="1"/>
          <p:nvPr/>
        </p:nvSpPr>
        <p:spPr>
          <a:xfrm>
            <a:off x="478426" y="1014754"/>
            <a:ext cx="8589819" cy="3477875"/>
          </a:xfrm>
          <a:prstGeom prst="rect">
            <a:avLst/>
          </a:prstGeom>
          <a:noFill/>
        </p:spPr>
        <p:txBody>
          <a:bodyPr wrap="square">
            <a:spAutoFit/>
          </a:bodyPr>
          <a:lstStyle/>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Generates the path with the shortest distance. </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Uses the least amount of work.</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Can adapt to different blocking locations along the path.</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Can adapt to different object dimensions and orientations blocking the path.</a:t>
            </a:r>
          </a:p>
          <a:p>
            <a:r>
              <a:rPr lang="en-US" sz="20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Can differentiate between static and dynamic obstacles. </a:t>
            </a:r>
          </a:p>
          <a:p>
            <a:pPr marL="342900" indent="-342900">
              <a:buFont typeface="Wingdings" panose="05000000000000000000" pitchFamily="2" charset="2"/>
              <a:buChar char="ü"/>
            </a:pPr>
            <a:endParaRPr lang="en-US" sz="2000" b="1" i="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000" b="1" i="1" dirty="0">
                <a:latin typeface="Times New Roman" panose="02020603050405020304" pitchFamily="18" charset="0"/>
                <a:cs typeface="Times New Roman" panose="02020603050405020304" pitchFamily="18" charset="0"/>
              </a:rPr>
              <a:t>Locally optimal </a:t>
            </a:r>
            <a:endParaRPr lang="en-NL"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65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itel 13"/>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Thank you!</a:t>
            </a:r>
          </a:p>
        </p:txBody>
      </p:sp>
      <p:sp>
        <p:nvSpPr>
          <p:cNvPr id="5" name="Tijdelijke aanduiding voor voettekst 4"/>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6" name="Tijdelijke aanduiding voor dianummer 5"/>
          <p:cNvSpPr>
            <a:spLocks noGrp="1"/>
          </p:cNvSpPr>
          <p:nvPr>
            <p:ph type="sldNum" sz="quarter" idx="12"/>
          </p:nvPr>
        </p:nvSpPr>
        <p:spPr/>
        <p:txBody>
          <a:bodyPr/>
          <a:lstStyle/>
          <a:p>
            <a:fld id="{C194BDB0-F4EA-4DD6-8281-CCE2440D0CE0}" type="slidenum">
              <a:rPr lang="en-GB" smtClean="0"/>
              <a:pPr/>
              <a:t>29</a:t>
            </a:fld>
            <a:endParaRPr lang="en-GB" dirty="0"/>
          </a:p>
        </p:txBody>
      </p:sp>
    </p:spTree>
    <p:extLst>
      <p:ext uri="{BB962C8B-B14F-4D97-AF65-F5344CB8AC3E}">
        <p14:creationId xmlns:p14="http://schemas.microsoft.com/office/powerpoint/2010/main" val="287116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E01FD-8056-ADF5-8C06-B783A4E71DF9}"/>
              </a:ext>
            </a:extLst>
          </p:cNvPr>
          <p:cNvPicPr>
            <a:picLocks noChangeAspect="1"/>
          </p:cNvPicPr>
          <p:nvPr/>
        </p:nvPicPr>
        <p:blipFill>
          <a:blip r:embed="rId2"/>
          <a:stretch>
            <a:fillRect/>
          </a:stretch>
        </p:blipFill>
        <p:spPr>
          <a:xfrm>
            <a:off x="2665308" y="2429142"/>
            <a:ext cx="5471646" cy="2143226"/>
          </a:xfrm>
          <a:prstGeom prst="rect">
            <a:avLst/>
          </a:prstGeom>
        </p:spPr>
      </p:pic>
      <p:sp>
        <p:nvSpPr>
          <p:cNvPr id="2" name="Title 1">
            <a:extLst>
              <a:ext uri="{FF2B5EF4-FFF2-40B4-BE49-F238E27FC236}">
                <a16:creationId xmlns:a16="http://schemas.microsoft.com/office/drawing/2014/main" id="{51439BFA-C0B9-E256-30D6-1B7E149256C2}"/>
              </a:ext>
            </a:extLst>
          </p:cNvPr>
          <p:cNvSpPr>
            <a:spLocks noGrp="1"/>
          </p:cNvSpPr>
          <p:nvPr>
            <p:ph type="title"/>
          </p:nvPr>
        </p:nvSpPr>
        <p:spPr>
          <a:xfrm>
            <a:off x="758825" y="93516"/>
            <a:ext cx="7556500" cy="539038"/>
          </a:xfrm>
        </p:spPr>
        <p:txBody>
          <a:bodyPr/>
          <a:lstStyle/>
          <a:p>
            <a:r>
              <a:rPr lang="en-US" dirty="0">
                <a:latin typeface="Times New Roman" panose="02020603050405020304" pitchFamily="18" charset="0"/>
                <a:cs typeface="Times New Roman" panose="02020603050405020304" pitchFamily="18" charset="0"/>
              </a:rPr>
              <a:t>Current TU/e Navigation Stack For Hero</a:t>
            </a:r>
            <a:endParaRPr lang="en-NL"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2983FE9-4FCE-60C6-2939-6F54BB9DDF73}"/>
              </a:ext>
            </a:extLst>
          </p:cNvPr>
          <p:cNvSpPr>
            <a:spLocks noGrp="1"/>
          </p:cNvSpPr>
          <p:nvPr>
            <p:ph type="ftr" sz="quarter" idx="11"/>
          </p:nvPr>
        </p:nvSpPr>
        <p:spPr/>
        <p:txBody>
          <a:bodyPr/>
          <a:lstStyle/>
          <a:p>
            <a:r>
              <a:rPr lang="en-GB">
                <a:latin typeface="Times New Roman" panose="02020603050405020304" pitchFamily="18" charset="0"/>
                <a:cs typeface="Times New Roman" panose="02020603050405020304" pitchFamily="18" charset="0"/>
              </a:rPr>
              <a:t>Title of the presentation - by tab Insert -&gt; Header text and Footer text</a:t>
            </a:r>
            <a:endParaRPr lang="en-GB"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3AB9F71-A362-05A1-C60D-47088FC39734}"/>
              </a:ext>
            </a:extLst>
          </p:cNvPr>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t>3</a:t>
            </a:fld>
            <a:endParaRPr lang="en-GB"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5C30ED7F-74E1-11AE-9DF7-EC9641F9D5CF}"/>
              </a:ext>
            </a:extLst>
          </p:cNvPr>
          <p:cNvSpPr>
            <a:spLocks noGrp="1"/>
          </p:cNvSpPr>
          <p:nvPr>
            <p:ph idx="1"/>
          </p:nvPr>
        </p:nvSpPr>
        <p:spPr>
          <a:xfrm>
            <a:off x="758825" y="545808"/>
            <a:ext cx="7556500" cy="2922587"/>
          </a:xfrm>
        </p:spPr>
        <p:txBody>
          <a:bodyPr/>
          <a:lstStyle/>
          <a:p>
            <a:r>
              <a:rPr lang="en-US" sz="1600" dirty="0">
                <a:latin typeface="Times New Roman" panose="02020603050405020304" pitchFamily="18" charset="0"/>
                <a:cs typeface="Times New Roman" panose="02020603050405020304" pitchFamily="18" charset="0"/>
              </a:rPr>
              <a:t>A Hierarchical motion planning system which consists of:</a:t>
            </a:r>
          </a:p>
          <a:p>
            <a:pPr marL="525780" lvl="2" indent="-342900">
              <a:buFont typeface="+mj-lt"/>
              <a:buAutoNum type="arabicPeriod"/>
            </a:pPr>
            <a:r>
              <a:rPr lang="en-US" sz="1600" dirty="0">
                <a:latin typeface="Times New Roman" panose="02020603050405020304" pitchFamily="18" charset="0"/>
                <a:cs typeface="Times New Roman" panose="02020603050405020304" pitchFamily="18" charset="0"/>
              </a:rPr>
              <a:t>Global Planner: provides connectivity information to the global goal with the use of an A* search algorithm.</a:t>
            </a:r>
          </a:p>
          <a:p>
            <a:pPr marL="525780" lvl="2" indent="-342900">
              <a:buFont typeface="+mj-lt"/>
              <a:buAutoNum type="arabicPeriod"/>
            </a:pPr>
            <a:r>
              <a:rPr lang="en-US" sz="1600" dirty="0">
                <a:latin typeface="Times New Roman" panose="02020603050405020304" pitchFamily="18" charset="0"/>
                <a:cs typeface="Times New Roman" panose="02020603050405020304" pitchFamily="18" charset="0"/>
              </a:rPr>
              <a:t>Local planner: The steering commands are made using DWA</a:t>
            </a:r>
          </a:p>
          <a:p>
            <a:pPr marL="525780" lvl="2" indent="-342900">
              <a:buFont typeface="+mj-lt"/>
              <a:buAutoNum type="arabicPeriod"/>
            </a:pPr>
            <a:r>
              <a:rPr lang="en-US" sz="1600" dirty="0">
                <a:latin typeface="Times New Roman" panose="02020603050405020304" pitchFamily="18" charset="0"/>
                <a:cs typeface="Times New Roman" panose="02020603050405020304" pitchFamily="18" charset="0"/>
              </a:rPr>
              <a:t>Executive : A general state machine which provides goals to the motion planner. The recovery behavior is also implemented in this module as it knows more information about the world and the task being executed. </a:t>
            </a:r>
            <a:endParaRPr lang="en-NL" sz="1600" dirty="0">
              <a:latin typeface="Times New Roman" panose="02020603050405020304" pitchFamily="18" charset="0"/>
              <a:cs typeface="Times New Roman" panose="02020603050405020304" pitchFamily="18" charset="0"/>
            </a:endParaRPr>
          </a:p>
        </p:txBody>
      </p:sp>
      <p:pic>
        <p:nvPicPr>
          <p:cNvPr id="1026" name="Picture 2" descr="Tech United HERO zorgrobot | zorgrobot HERO (Human Empowered… | Flickr">
            <a:extLst>
              <a:ext uri="{FF2B5EF4-FFF2-40B4-BE49-F238E27FC236}">
                <a16:creationId xmlns:a16="http://schemas.microsoft.com/office/drawing/2014/main" id="{A74D6FFE-8371-BC60-5ED9-91EB7F7DF03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5579"/>
          <a:stretch/>
        </p:blipFill>
        <p:spPr bwMode="auto">
          <a:xfrm>
            <a:off x="972046" y="2406952"/>
            <a:ext cx="1693262" cy="2143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45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1CD6172-A810-3299-CB6E-A6592517F9F5}"/>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4" name="Slide Number Placeholder 3">
            <a:extLst>
              <a:ext uri="{FF2B5EF4-FFF2-40B4-BE49-F238E27FC236}">
                <a16:creationId xmlns:a16="http://schemas.microsoft.com/office/drawing/2014/main" id="{6178CA44-2076-4709-5C41-E40D3CDA4590}"/>
              </a:ext>
            </a:extLst>
          </p:cNvPr>
          <p:cNvSpPr>
            <a:spLocks noGrp="1"/>
          </p:cNvSpPr>
          <p:nvPr>
            <p:ph type="sldNum" sz="quarter" idx="12"/>
          </p:nvPr>
        </p:nvSpPr>
        <p:spPr/>
        <p:txBody>
          <a:bodyPr/>
          <a:lstStyle/>
          <a:p>
            <a:fld id="{C194BDB0-F4EA-4DD6-8281-CCE2440D0CE0}" type="slidenum">
              <a:rPr lang="en-GB" smtClean="0"/>
              <a:t>4</a:t>
            </a:fld>
            <a:endParaRPr lang="en-GB" dirty="0"/>
          </a:p>
        </p:txBody>
      </p:sp>
      <p:sp>
        <p:nvSpPr>
          <p:cNvPr id="8" name="TextBox 7">
            <a:extLst>
              <a:ext uri="{FF2B5EF4-FFF2-40B4-BE49-F238E27FC236}">
                <a16:creationId xmlns:a16="http://schemas.microsoft.com/office/drawing/2014/main" id="{8016DC65-8BB9-3282-5658-67F2CEB0F37B}"/>
              </a:ext>
            </a:extLst>
          </p:cNvPr>
          <p:cNvSpPr txBox="1"/>
          <p:nvPr/>
        </p:nvSpPr>
        <p:spPr>
          <a:xfrm>
            <a:off x="557214" y="1810048"/>
            <a:ext cx="8229600" cy="830997"/>
          </a:xfrm>
          <a:prstGeom prst="rect">
            <a:avLst/>
          </a:prstGeom>
          <a:noFill/>
        </p:spPr>
        <p:txBody>
          <a:bodyPr wrap="square">
            <a:spAutoFit/>
          </a:bodyPr>
          <a:lstStyle/>
          <a:p>
            <a:pPr algn="ctr"/>
            <a:r>
              <a:rPr lang="en-US" sz="4800" b="1" i="1" dirty="0">
                <a:latin typeface="Times New Roman" panose="02020603050405020304" pitchFamily="18" charset="0"/>
                <a:cs typeface="Times New Roman" panose="02020603050405020304" pitchFamily="18" charset="0"/>
              </a:rPr>
              <a:t>Problem Formulation</a:t>
            </a:r>
            <a:r>
              <a:rPr lang="en-US" sz="1800" b="1" i="1" dirty="0">
                <a:latin typeface="Times New Roman" panose="02020603050405020304" pitchFamily="18" charset="0"/>
                <a:cs typeface="Times New Roman" panose="02020603050405020304" pitchFamily="18" charset="0"/>
              </a:rPr>
              <a:t> </a:t>
            </a:r>
            <a:endParaRPr lang="en-NL" sz="1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49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Problem Formulation (Door opened) </a:t>
            </a:r>
          </a:p>
        </p:txBody>
      </p:sp>
      <p:sp>
        <p:nvSpPr>
          <p:cNvPr id="5" name="Tijdelijke aanduiding voor voettekst 4"/>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6" name="Tijdelijke aanduiding voor dianummer 5"/>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pPr/>
              <a:t>5</a:t>
            </a:fld>
            <a:endParaRPr lang="en-GB" dirty="0">
              <a:latin typeface="Times New Roman" panose="02020603050405020304" pitchFamily="18" charset="0"/>
              <a:cs typeface="Times New Roman" panose="02020603050405020304" pitchFamily="18" charset="0"/>
            </a:endParaRPr>
          </a:p>
        </p:txBody>
      </p:sp>
      <p:pic>
        <p:nvPicPr>
          <p:cNvPr id="14" name="Content Placeholder 13">
            <a:extLst>
              <a:ext uri="{FF2B5EF4-FFF2-40B4-BE49-F238E27FC236}">
                <a16:creationId xmlns:a16="http://schemas.microsoft.com/office/drawing/2014/main" id="{BF52CBBB-CB64-FE7C-8C99-DCCE3704BAEA}"/>
              </a:ext>
            </a:extLst>
          </p:cNvPr>
          <p:cNvPicPr>
            <a:picLocks noGrp="1" noChangeAspect="1"/>
          </p:cNvPicPr>
          <p:nvPr>
            <p:ph sz="quarter" idx="13"/>
          </p:nvPr>
        </p:nvPicPr>
        <p:blipFill>
          <a:blip r:embed="rId3"/>
          <a:stretch>
            <a:fillRect/>
          </a:stretch>
        </p:blipFill>
        <p:spPr>
          <a:xfrm>
            <a:off x="745258" y="1057749"/>
            <a:ext cx="7653484" cy="3199113"/>
          </a:xfrm>
          <a:prstGeom prst="rect">
            <a:avLst/>
          </a:prstGeom>
        </p:spPr>
      </p:pic>
    </p:spTree>
    <p:extLst>
      <p:ext uri="{BB962C8B-B14F-4D97-AF65-F5344CB8AC3E}">
        <p14:creationId xmlns:p14="http://schemas.microsoft.com/office/powerpoint/2010/main" val="299847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Problem Formulation (Door closed) </a:t>
            </a:r>
          </a:p>
        </p:txBody>
      </p:sp>
      <p:sp>
        <p:nvSpPr>
          <p:cNvPr id="5" name="Tijdelijke aanduiding voor voettekst 4"/>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endParaRPr lang="en-GB" dirty="0"/>
          </a:p>
        </p:txBody>
      </p:sp>
      <p:sp>
        <p:nvSpPr>
          <p:cNvPr id="6" name="Tijdelijke aanduiding voor dianummer 5"/>
          <p:cNvSpPr>
            <a:spLocks noGrp="1"/>
          </p:cNvSpPr>
          <p:nvPr>
            <p:ph type="sldNum" sz="quarter" idx="12"/>
          </p:nvPr>
        </p:nvSpPr>
        <p:spPr/>
        <p:txBody>
          <a:bodyPr/>
          <a:lstStyle/>
          <a:p>
            <a:fld id="{C194BDB0-F4EA-4DD6-8281-CCE2440D0CE0}" type="slidenum">
              <a:rPr lang="en-GB" smtClean="0"/>
              <a:pPr/>
              <a:t>6</a:t>
            </a:fld>
            <a:endParaRPr lang="en-GB" dirty="0"/>
          </a:p>
        </p:txBody>
      </p:sp>
      <p:sp>
        <p:nvSpPr>
          <p:cNvPr id="3" name="Content Placeholder 2">
            <a:extLst>
              <a:ext uri="{FF2B5EF4-FFF2-40B4-BE49-F238E27FC236}">
                <a16:creationId xmlns:a16="http://schemas.microsoft.com/office/drawing/2014/main" id="{3123653C-9FD4-A7F4-8655-A24A216A5C9B}"/>
              </a:ext>
            </a:extLst>
          </p:cNvPr>
          <p:cNvSpPr>
            <a:spLocks noGrp="1"/>
          </p:cNvSpPr>
          <p:nvPr>
            <p:ph sz="quarter" idx="13"/>
          </p:nvPr>
        </p:nvSpPr>
        <p:spPr/>
        <p:txBody>
          <a:bodyPr/>
          <a:lstStyle/>
          <a:p>
            <a:endParaRPr lang="en-NL"/>
          </a:p>
        </p:txBody>
      </p:sp>
      <p:pic>
        <p:nvPicPr>
          <p:cNvPr id="8" name="Content Placeholder 6">
            <a:extLst>
              <a:ext uri="{FF2B5EF4-FFF2-40B4-BE49-F238E27FC236}">
                <a16:creationId xmlns:a16="http://schemas.microsoft.com/office/drawing/2014/main" id="{1543DC4B-0367-1C9C-8EFB-F94E798DE652}"/>
              </a:ext>
            </a:extLst>
          </p:cNvPr>
          <p:cNvPicPr>
            <a:picLocks noChangeAspect="1"/>
          </p:cNvPicPr>
          <p:nvPr/>
        </p:nvPicPr>
        <p:blipFill>
          <a:blip r:embed="rId3"/>
          <a:stretch>
            <a:fillRect/>
          </a:stretch>
        </p:blipFill>
        <p:spPr>
          <a:xfrm>
            <a:off x="726647" y="1079501"/>
            <a:ext cx="7690705" cy="3153189"/>
          </a:xfrm>
          <a:prstGeom prst="rect">
            <a:avLst/>
          </a:prstGeom>
        </p:spPr>
      </p:pic>
    </p:spTree>
    <p:extLst>
      <p:ext uri="{BB962C8B-B14F-4D97-AF65-F5344CB8AC3E}">
        <p14:creationId xmlns:p14="http://schemas.microsoft.com/office/powerpoint/2010/main" val="86812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27C1-C5D8-99CB-DC3A-573CA8FFCDD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Definition</a:t>
            </a:r>
            <a:endParaRPr lang="en-NL"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A1CD6172-A810-3299-CB6E-A6592517F9F5}"/>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4" name="Slide Number Placeholder 3">
            <a:extLst>
              <a:ext uri="{FF2B5EF4-FFF2-40B4-BE49-F238E27FC236}">
                <a16:creationId xmlns:a16="http://schemas.microsoft.com/office/drawing/2014/main" id="{6178CA44-2076-4709-5C41-E40D3CDA4590}"/>
              </a:ext>
            </a:extLst>
          </p:cNvPr>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t>7</a:t>
            </a:fld>
            <a:endParaRPr lang="en-GB"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016DC65-8BB9-3282-5658-67F2CEB0F37B}"/>
              </a:ext>
            </a:extLst>
          </p:cNvPr>
          <p:cNvSpPr txBox="1"/>
          <p:nvPr/>
        </p:nvSpPr>
        <p:spPr>
          <a:xfrm>
            <a:off x="557214" y="1961050"/>
            <a:ext cx="8229600" cy="923330"/>
          </a:xfrm>
          <a:prstGeom prst="rect">
            <a:avLst/>
          </a:prstGeom>
          <a:noFill/>
        </p:spPr>
        <p:txBody>
          <a:bodyPr wrap="square">
            <a:spAutoFit/>
          </a:bodyPr>
          <a:lstStyle/>
          <a:p>
            <a:pPr algn="ctr"/>
            <a:r>
              <a:rPr lang="en-US" sz="1800" b="1" i="1" dirty="0">
                <a:latin typeface="Times New Roman" panose="02020603050405020304" pitchFamily="18" charset="0"/>
                <a:cs typeface="Times New Roman" panose="02020603050405020304" pitchFamily="18" charset="0"/>
              </a:rPr>
              <a:t>Design and implement a planner which combines motion planning and object manipulation, using geometric and symbolic information from the world model to allow navigation among movable objects in domestic environments. </a:t>
            </a:r>
            <a:endParaRPr lang="en-NL" sz="1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757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27C1-C5D8-99CB-DC3A-573CA8FFCDD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Assumptions and Simplifications:</a:t>
            </a:r>
            <a:endParaRPr lang="en-NL"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A1CD6172-A810-3299-CB6E-A6592517F9F5}"/>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4" name="Slide Number Placeholder 3">
            <a:extLst>
              <a:ext uri="{FF2B5EF4-FFF2-40B4-BE49-F238E27FC236}">
                <a16:creationId xmlns:a16="http://schemas.microsoft.com/office/drawing/2014/main" id="{6178CA44-2076-4709-5C41-E40D3CDA4590}"/>
              </a:ext>
            </a:extLst>
          </p:cNvPr>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t>8</a:t>
            </a:fld>
            <a:endParaRPr lang="en-GB"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016DC65-8BB9-3282-5658-67F2CEB0F37B}"/>
              </a:ext>
            </a:extLst>
          </p:cNvPr>
          <p:cNvSpPr txBox="1"/>
          <p:nvPr/>
        </p:nvSpPr>
        <p:spPr>
          <a:xfrm>
            <a:off x="277090" y="1468581"/>
            <a:ext cx="8589819" cy="2554545"/>
          </a:xfrm>
          <a:prstGeom prst="rect">
            <a:avLst/>
          </a:prstGeom>
          <a:noFill/>
        </p:spPr>
        <p:txBody>
          <a:bodyPr wrap="square">
            <a:spAutoFit/>
          </a:bodyPr>
          <a:lstStyle/>
          <a:p>
            <a:pPr marL="514350" indent="-514350">
              <a:buAutoNum type="arabicPeriod"/>
            </a:pPr>
            <a:r>
              <a:rPr lang="en-US" sz="2000" dirty="0">
                <a:latin typeface="Times New Roman" panose="02020603050405020304" pitchFamily="18" charset="0"/>
                <a:cs typeface="Times New Roman" panose="02020603050405020304" pitchFamily="18" charset="0"/>
              </a:rPr>
              <a:t>Robot can manipulate Known objects by pushing at set contact points.</a:t>
            </a:r>
          </a:p>
          <a:p>
            <a:pPr marL="514350" indent="-514350">
              <a:buAutoNum type="arabicPeriod"/>
            </a:pPr>
            <a:endParaRPr lang="en-US" sz="2000" dirty="0">
              <a:latin typeface="Times New Roman" panose="02020603050405020304" pitchFamily="18" charset="0"/>
              <a:cs typeface="Times New Roman" panose="02020603050405020304" pitchFamily="18" charset="0"/>
            </a:endParaRPr>
          </a:p>
          <a:p>
            <a:pPr marL="514350" indent="-514350">
              <a:buAutoNum type="arabicPeriod"/>
            </a:pPr>
            <a:r>
              <a:rPr lang="en-US" sz="2000" dirty="0">
                <a:latin typeface="Times New Roman" panose="02020603050405020304" pitchFamily="18" charset="0"/>
                <a:cs typeface="Times New Roman" panose="02020603050405020304" pitchFamily="18" charset="0"/>
              </a:rPr>
              <a:t> Robot is the only autonomous entity in the environment.</a:t>
            </a:r>
          </a:p>
          <a:p>
            <a:pPr marL="514350" indent="-514350">
              <a:buAutoNum type="arabicPeriod"/>
            </a:pPr>
            <a:endParaRPr lang="en-US" sz="2000" dirty="0">
              <a:latin typeface="Times New Roman" panose="02020603050405020304" pitchFamily="18" charset="0"/>
              <a:cs typeface="Times New Roman" panose="02020603050405020304" pitchFamily="18" charset="0"/>
            </a:endParaRPr>
          </a:p>
          <a:p>
            <a:pPr marL="514350" indent="-514350">
              <a:buAutoNum type="arabicPeriod"/>
            </a:pPr>
            <a:r>
              <a:rPr lang="en-US" sz="2000" dirty="0">
                <a:latin typeface="Times New Roman" panose="02020603050405020304" pitchFamily="18" charset="0"/>
                <a:cs typeface="Times New Roman" panose="02020603050405020304" pitchFamily="18" charset="0"/>
              </a:rPr>
              <a:t>Robot can detect dynamic obstacles. </a:t>
            </a:r>
          </a:p>
          <a:p>
            <a:pPr marL="514350" indent="-514350">
              <a:buAutoNum type="arabicPeriod"/>
            </a:pPr>
            <a:endParaRPr lang="en-US" sz="2000" dirty="0">
              <a:latin typeface="Times New Roman" panose="02020603050405020304" pitchFamily="18" charset="0"/>
              <a:cs typeface="Times New Roman" panose="02020603050405020304" pitchFamily="18" charset="0"/>
            </a:endParaRPr>
          </a:p>
          <a:p>
            <a:pPr marL="514350" indent="-514350">
              <a:buAutoNum type="arabicPeriod"/>
            </a:pPr>
            <a:r>
              <a:rPr lang="en-US" sz="2000" dirty="0">
                <a:latin typeface="Times New Roman" panose="02020603050405020304" pitchFamily="18" charset="0"/>
                <a:cs typeface="Times New Roman" panose="02020603050405020304" pitchFamily="18" charset="0"/>
              </a:rPr>
              <a:t>The dynamic obstacles are placed in the environment in such a way to ensure linearity of the problem.</a:t>
            </a:r>
          </a:p>
        </p:txBody>
      </p:sp>
    </p:spTree>
    <p:extLst>
      <p:ext uri="{BB962C8B-B14F-4D97-AF65-F5344CB8AC3E}">
        <p14:creationId xmlns:p14="http://schemas.microsoft.com/office/powerpoint/2010/main" val="346786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E71E3-471D-2F23-04E4-4EBA6582383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Linearity </a:t>
            </a:r>
            <a:endParaRPr lang="en-NL"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097CB1A5-7B10-49E9-C34C-B0BCC350E312}"/>
              </a:ext>
            </a:extLst>
          </p:cNvPr>
          <p:cNvSpPr>
            <a:spLocks noGrp="1"/>
          </p:cNvSpPr>
          <p:nvPr>
            <p:ph type="ftr" sz="quarter" idx="11"/>
          </p:nvPr>
        </p:nvSpPr>
        <p:spPr/>
        <p:txBody>
          <a:bodyPr/>
          <a:lstStyle/>
          <a:p>
            <a:r>
              <a:rPr lang="en-GB" dirty="0">
                <a:latin typeface="Times New Roman" panose="02020603050405020304" pitchFamily="18" charset="0"/>
                <a:cs typeface="Times New Roman" panose="02020603050405020304" pitchFamily="18" charset="0"/>
              </a:rPr>
              <a:t>Integration of Environment Manipulation within the Navigation Topology</a:t>
            </a:r>
          </a:p>
        </p:txBody>
      </p:sp>
      <p:sp>
        <p:nvSpPr>
          <p:cNvPr id="4" name="Slide Number Placeholder 3">
            <a:extLst>
              <a:ext uri="{FF2B5EF4-FFF2-40B4-BE49-F238E27FC236}">
                <a16:creationId xmlns:a16="http://schemas.microsoft.com/office/drawing/2014/main" id="{649716D3-C83E-4399-7469-98E2E1BF2B20}"/>
              </a:ext>
            </a:extLst>
          </p:cNvPr>
          <p:cNvSpPr>
            <a:spLocks noGrp="1"/>
          </p:cNvSpPr>
          <p:nvPr>
            <p:ph type="sldNum" sz="quarter" idx="12"/>
          </p:nvPr>
        </p:nvSpPr>
        <p:spPr/>
        <p:txBody>
          <a:bodyPr/>
          <a:lstStyle/>
          <a:p>
            <a:fld id="{C194BDB0-F4EA-4DD6-8281-CCE2440D0CE0}" type="slidenum">
              <a:rPr lang="en-GB" smtClean="0">
                <a:latin typeface="Times New Roman" panose="02020603050405020304" pitchFamily="18" charset="0"/>
                <a:cs typeface="Times New Roman" panose="02020603050405020304" pitchFamily="18" charset="0"/>
              </a:rPr>
              <a:t>9</a:t>
            </a:fld>
            <a:endParaRPr lang="en-GB"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5942B41-93D1-A4F9-8763-C689F1037954}"/>
              </a:ext>
            </a:extLst>
          </p:cNvPr>
          <p:cNvSpPr>
            <a:spLocks noGrp="1"/>
          </p:cNvSpPr>
          <p:nvPr>
            <p:ph sz="quarter" idx="13"/>
          </p:nvPr>
        </p:nvSpPr>
        <p:spPr>
          <a:xfrm>
            <a:off x="167781" y="1079501"/>
            <a:ext cx="8934274" cy="2977200"/>
          </a:xfrm>
        </p:spPr>
        <p:txBody>
          <a:bodyPr/>
          <a:lstStyle/>
          <a:p>
            <a:r>
              <a:rPr lang="en-US" dirty="0">
                <a:latin typeface="Times New Roman" panose="02020603050405020304" pitchFamily="18" charset="0"/>
                <a:cs typeface="Times New Roman" panose="02020603050405020304" pitchFamily="18" charset="0"/>
              </a:rPr>
              <a:t>A problem is Linear if there exists a sequence of independent objects that could be moved to connect two disjoint components of the free configuration space.(no cascading effect)</a:t>
            </a:r>
          </a:p>
          <a:p>
            <a:endParaRPr lang="en-US" dirty="0">
              <a:latin typeface="Times New Roman" panose="02020603050405020304" pitchFamily="18" charset="0"/>
              <a:cs typeface="Times New Roman" panose="02020603050405020304" pitchFamily="18" charset="0"/>
            </a:endParaRPr>
          </a:p>
          <a:p>
            <a:endParaRPr lang="en-NL"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626DCA85-D840-35CD-C8B3-580020ED865E}"/>
              </a:ext>
            </a:extLst>
          </p:cNvPr>
          <p:cNvSpPr>
            <a:spLocks noGrp="1"/>
          </p:cNvSpPr>
          <p:nvPr>
            <p:ph type="body" sz="quarter" idx="14"/>
          </p:nvPr>
        </p:nvSpPr>
        <p:spPr>
          <a:xfrm>
            <a:off x="3092380" y="4305306"/>
            <a:ext cx="5292725" cy="165100"/>
          </a:xfrm>
        </p:spPr>
        <p:txBody>
          <a:bodyPr/>
          <a:lstStyle/>
          <a:p>
            <a:r>
              <a:rPr lang="en-US" dirty="0">
                <a:latin typeface="Times New Roman" panose="02020603050405020304" pitchFamily="18" charset="0"/>
                <a:cs typeface="Times New Roman" panose="02020603050405020304" pitchFamily="18" charset="0"/>
              </a:rPr>
              <a:t>Figure: Sequence of objects blocking path (</a:t>
            </a:r>
            <a:r>
              <a:rPr lang="en-US" dirty="0" err="1">
                <a:latin typeface="Times New Roman" panose="02020603050405020304" pitchFamily="18" charset="0"/>
                <a:cs typeface="Times New Roman" panose="02020603050405020304" pitchFamily="18" charset="0"/>
              </a:rPr>
              <a:t>Stilman</a:t>
            </a:r>
            <a:r>
              <a:rPr lang="en-US" dirty="0">
                <a:latin typeface="Times New Roman" panose="02020603050405020304" pitchFamily="18" charset="0"/>
                <a:cs typeface="Times New Roman" panose="02020603050405020304" pitchFamily="18" charset="0"/>
              </a:rPr>
              <a:t> et al.[2004]):</a:t>
            </a:r>
            <a:endParaRPr lang="en-NL" dirty="0">
              <a:latin typeface="Times New Roman" panose="02020603050405020304" pitchFamily="18" charset="0"/>
              <a:cs typeface="Times New Roman" panose="02020603050405020304" pitchFamily="18" charset="0"/>
            </a:endParaRPr>
          </a:p>
        </p:txBody>
      </p:sp>
      <p:pic>
        <p:nvPicPr>
          <p:cNvPr id="7" name="Picture 6" descr="Shape&#10;&#10;Description automatically generated">
            <a:extLst>
              <a:ext uri="{FF2B5EF4-FFF2-40B4-BE49-F238E27FC236}">
                <a16:creationId xmlns:a16="http://schemas.microsoft.com/office/drawing/2014/main" id="{75355EF7-E7B3-5CB9-FD40-9F5B7D42B325}"/>
              </a:ext>
            </a:extLst>
          </p:cNvPr>
          <p:cNvPicPr>
            <a:picLocks noChangeAspect="1"/>
          </p:cNvPicPr>
          <p:nvPr/>
        </p:nvPicPr>
        <p:blipFill>
          <a:blip r:embed="rId2"/>
          <a:stretch>
            <a:fillRect/>
          </a:stretch>
        </p:blipFill>
        <p:spPr>
          <a:xfrm>
            <a:off x="3092380" y="1714155"/>
            <a:ext cx="2959239" cy="2493158"/>
          </a:xfrm>
          <a:prstGeom prst="rect">
            <a:avLst/>
          </a:prstGeom>
          <a:effectLst/>
        </p:spPr>
      </p:pic>
    </p:spTree>
    <p:extLst>
      <p:ext uri="{BB962C8B-B14F-4D97-AF65-F5344CB8AC3E}">
        <p14:creationId xmlns:p14="http://schemas.microsoft.com/office/powerpoint/2010/main" val="27202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UeDualBranding">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dualbranding.potx" id="{AB7F9D55-3C84-482C-A58F-275DDE87CB68}" vid="{6ADB0BC7-4B3C-4318-943C-12783C50ACD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BEP_defense</Template>
  <TotalTime>489</TotalTime>
  <Words>1170</Words>
  <Application>Microsoft Office PowerPoint</Application>
  <PresentationFormat>On-screen Show (16:9)</PresentationFormat>
  <Paragraphs>201</Paragraphs>
  <Slides>29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vt:lpstr>
      <vt:lpstr>Calibri</vt:lpstr>
      <vt:lpstr>Cambria Math</vt:lpstr>
      <vt:lpstr>Times New Roman</vt:lpstr>
      <vt:lpstr>Wingdings</vt:lpstr>
      <vt:lpstr>TUeDualBranding</vt:lpstr>
      <vt:lpstr>Integration of Environment Manipulation within the Navigation Topology:</vt:lpstr>
      <vt:lpstr>Outline:  </vt:lpstr>
      <vt:lpstr>Current TU/e Navigation Stack For Hero</vt:lpstr>
      <vt:lpstr>PowerPoint Presentation</vt:lpstr>
      <vt:lpstr>Problem Formulation (Door opened) </vt:lpstr>
      <vt:lpstr>Problem Formulation (Door closed) </vt:lpstr>
      <vt:lpstr>Problem Definition</vt:lpstr>
      <vt:lpstr>Assumptions and Simplifications:</vt:lpstr>
      <vt:lpstr>Problem Linearity </vt:lpstr>
      <vt:lpstr>Performance Measures </vt:lpstr>
      <vt:lpstr>PowerPoint Presentation</vt:lpstr>
      <vt:lpstr>Conceptualization -1-  Set Point Definition</vt:lpstr>
      <vt:lpstr>Conceptualization -2-  Configuration Space Partitioning</vt:lpstr>
      <vt:lpstr>Conceptualization -3-  Global &amp; Local Map Seperation</vt:lpstr>
      <vt:lpstr>Stilman et al. [2004] Approach:</vt:lpstr>
      <vt:lpstr>PowerPoint Presentation</vt:lpstr>
      <vt:lpstr>Pseudocode Implementation:</vt:lpstr>
      <vt:lpstr>Pseudocode Implementation:</vt:lpstr>
      <vt:lpstr>PowerPoint Presentation</vt:lpstr>
      <vt:lpstr>Experimental Setup:</vt:lpstr>
      <vt:lpstr>Scenario -1- No constraining object  </vt:lpstr>
      <vt:lpstr>Scenario -2-  Constraining Object not blocking path</vt:lpstr>
      <vt:lpstr>Scenario -3- Constraining Object Blocking Path  </vt:lpstr>
      <vt:lpstr>Scenario -4- Constraining Object at different location  </vt:lpstr>
      <vt:lpstr>Scenario -5- Static Constraining Object  </vt:lpstr>
      <vt:lpstr>PowerPoint Presentation</vt:lpstr>
      <vt:lpstr>Future Work and Extensions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 of Environment Manipulation within the Navigation Topology:</dc:title>
  <dc:creator>Elmasry, Ismail</dc:creator>
  <cp:lastModifiedBy>Elmasry, Ismail</cp:lastModifiedBy>
  <cp:revision>6</cp:revision>
  <dcterms:created xsi:type="dcterms:W3CDTF">2022-07-04T20:18:57Z</dcterms:created>
  <dcterms:modified xsi:type="dcterms:W3CDTF">2022-07-05T09:06:25Z</dcterms:modified>
</cp:coreProperties>
</file>